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3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2C4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4595" y="755649"/>
            <a:ext cx="7242809" cy="2416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CD000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11140" cy="6858000"/>
          </a:xfrm>
          <a:custGeom>
            <a:avLst/>
            <a:gdLst/>
            <a:ahLst/>
            <a:cxnLst/>
            <a:rect l="l" t="t" r="r" b="b"/>
            <a:pathLst>
              <a:path w="5311140" h="6858000">
                <a:moveTo>
                  <a:pt x="531114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5311140" y="0"/>
                </a:lnTo>
                <a:lnTo>
                  <a:pt x="5311140" y="6858000"/>
                </a:lnTo>
                <a:close/>
              </a:path>
            </a:pathLst>
          </a:custGeom>
          <a:solidFill>
            <a:srgbClr val="09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11140" cy="6858000"/>
          </a:xfrm>
          <a:custGeom>
            <a:avLst/>
            <a:gdLst/>
            <a:ahLst/>
            <a:cxnLst/>
            <a:rect l="l" t="t" r="r" b="b"/>
            <a:pathLst>
              <a:path w="5311140" h="6858000">
                <a:moveTo>
                  <a:pt x="531114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5311140" y="0"/>
                </a:lnTo>
                <a:lnTo>
                  <a:pt x="5311140" y="6858000"/>
                </a:lnTo>
                <a:close/>
              </a:path>
            </a:pathLst>
          </a:custGeom>
          <a:solidFill>
            <a:srgbClr val="09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9325" y="2192655"/>
            <a:ext cx="9731375" cy="130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757" y="1530515"/>
            <a:ext cx="9172575" cy="460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8.png"/><Relationship Id="rId7" Type="http://schemas.openxmlformats.org/officeDocument/2006/relationships/image" Target="../media/image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2.jpg"/><Relationship Id="rId5" Type="http://schemas.openxmlformats.org/officeDocument/2006/relationships/image" Target="../media/image4.png"/><Relationship Id="rId10" Type="http://schemas.openxmlformats.org/officeDocument/2006/relationships/image" Target="../media/image101.png"/><Relationship Id="rId4" Type="http://schemas.openxmlformats.org/officeDocument/2006/relationships/image" Target="../media/image3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" Type="http://schemas.openxmlformats.org/officeDocument/2006/relationships/image" Target="../media/image16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76.png"/><Relationship Id="rId39" Type="http://schemas.openxmlformats.org/officeDocument/2006/relationships/image" Target="../media/image50.png"/><Relationship Id="rId21" Type="http://schemas.openxmlformats.org/officeDocument/2006/relationships/image" Target="../media/image74.png"/><Relationship Id="rId34" Type="http://schemas.openxmlformats.org/officeDocument/2006/relationships/image" Target="../media/image78.png"/><Relationship Id="rId42" Type="http://schemas.openxmlformats.org/officeDocument/2006/relationships/image" Target="../media/image80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7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77.png"/><Relationship Id="rId11" Type="http://schemas.openxmlformats.org/officeDocument/2006/relationships/image" Target="../media/image23.png"/><Relationship Id="rId24" Type="http://schemas.openxmlformats.org/officeDocument/2006/relationships/image" Target="../media/image7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5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19" Type="http://schemas.openxmlformats.org/officeDocument/2006/relationships/image" Target="../media/image72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4.png"/><Relationship Id="rId4" Type="http://schemas.openxmlformats.org/officeDocument/2006/relationships/image" Target="../media/image69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82.png"/><Relationship Id="rId56" Type="http://schemas.openxmlformats.org/officeDocument/2006/relationships/image" Target="../media/image68.png"/><Relationship Id="rId8" Type="http://schemas.openxmlformats.org/officeDocument/2006/relationships/image" Target="../media/image20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71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81.png"/><Relationship Id="rId20" Type="http://schemas.openxmlformats.org/officeDocument/2006/relationships/image" Target="../media/image73.png"/><Relationship Id="rId41" Type="http://schemas.openxmlformats.org/officeDocument/2006/relationships/image" Target="../media/image52.png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79.png"/><Relationship Id="rId4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4.png"/><Relationship Id="rId7" Type="http://schemas.openxmlformats.org/officeDocument/2006/relationships/image" Target="../media/image6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4.png"/><Relationship Id="rId7" Type="http://schemas.openxmlformats.org/officeDocument/2006/relationships/image" Target="../media/image6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2C4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325" y="2192655"/>
            <a:ext cx="97313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China </a:t>
            </a:r>
            <a:r>
              <a:rPr spc="35" dirty="0"/>
              <a:t>Vietnam </a:t>
            </a:r>
            <a:r>
              <a:rPr spc="20" dirty="0"/>
              <a:t>Cooperation </a:t>
            </a:r>
            <a:r>
              <a:rPr spc="75" dirty="0"/>
              <a:t>Will </a:t>
            </a:r>
            <a:r>
              <a:rPr spc="20" dirty="0"/>
              <a:t>Gain </a:t>
            </a:r>
            <a:r>
              <a:rPr spc="95" dirty="0"/>
              <a:t>Huge  </a:t>
            </a:r>
            <a:r>
              <a:rPr spc="25" dirty="0"/>
              <a:t>Opportunities </a:t>
            </a:r>
            <a:r>
              <a:rPr spc="-5" dirty="0"/>
              <a:t>in the </a:t>
            </a:r>
            <a:r>
              <a:rPr spc="5" dirty="0"/>
              <a:t>US </a:t>
            </a:r>
            <a:r>
              <a:rPr spc="-15" dirty="0"/>
              <a:t>Furniture </a:t>
            </a:r>
            <a:r>
              <a:rPr spc="10"/>
              <a:t>E-commerce </a:t>
            </a:r>
            <a:r>
              <a:rPr spc="50"/>
              <a:t>Market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325" y="3472814"/>
            <a:ext cx="706628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6209" y="3662045"/>
            <a:ext cx="515302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95" dirty="0">
                <a:solidFill>
                  <a:srgbClr val="22A9FF"/>
                </a:solidFill>
                <a:latin typeface="Noto Sans CJK HK"/>
                <a:cs typeface="Noto Sans CJK HK"/>
              </a:rPr>
              <a:t>Link</a:t>
            </a:r>
            <a:r>
              <a:rPr sz="8800" b="1" spc="315" dirty="0">
                <a:solidFill>
                  <a:srgbClr val="22A9FF"/>
                </a:solidFill>
                <a:latin typeface="Noto Sans CJK HK"/>
                <a:cs typeface="Noto Sans CJK HK"/>
              </a:rPr>
              <a:t> </a:t>
            </a:r>
            <a:r>
              <a:rPr sz="6000" b="1" spc="-30" dirty="0">
                <a:solidFill>
                  <a:srgbClr val="FFFFFF"/>
                </a:solidFill>
                <a:latin typeface="Noto Sans CJK HK"/>
                <a:cs typeface="Noto Sans CJK HK"/>
              </a:rPr>
              <a:t>Future</a:t>
            </a:r>
            <a:endParaRPr sz="6000">
              <a:latin typeface="Noto Sans CJK HK"/>
              <a:cs typeface="Noto Sans CJK H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77656" y="3529584"/>
            <a:ext cx="3496055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" y="4411979"/>
            <a:ext cx="5017008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23905" y="5608320"/>
            <a:ext cx="107950" cy="107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93450" y="5608320"/>
            <a:ext cx="107950" cy="10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62994" y="5608320"/>
            <a:ext cx="107950" cy="10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2540" y="5608320"/>
            <a:ext cx="107950" cy="107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05" y="5777865"/>
            <a:ext cx="107950" cy="107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93450" y="5777865"/>
            <a:ext cx="107950" cy="107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62994" y="5777865"/>
            <a:ext cx="107950" cy="107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2540" y="5777865"/>
            <a:ext cx="107950" cy="107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23905" y="5947409"/>
            <a:ext cx="107950" cy="10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3450" y="5947409"/>
            <a:ext cx="107950" cy="10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62994" y="5947409"/>
            <a:ext cx="107950" cy="10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2540" y="5947409"/>
            <a:ext cx="107950" cy="10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23905" y="6116954"/>
            <a:ext cx="107950" cy="107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93450" y="6116954"/>
            <a:ext cx="107950" cy="107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2994" y="6116954"/>
            <a:ext cx="107950" cy="107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2540" y="6116954"/>
            <a:ext cx="107950" cy="107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11" y="4091940"/>
            <a:ext cx="5017008" cy="86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71596" y="5314284"/>
            <a:ext cx="6909434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3705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Vice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Chairman of China Furniture 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Association  </a:t>
            </a:r>
            <a:endParaRPr lang="vi-VN" sz="1800" spc="-5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837055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Co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founder of China Ningbo Export Cross border 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E-commerce Expo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0203" y="393191"/>
            <a:ext cx="2183892" cy="941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06904" y="5493384"/>
            <a:ext cx="940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Sài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Gòn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19589"/>
              </p:ext>
            </p:extLst>
          </p:nvPr>
        </p:nvGraphicFramePr>
        <p:xfrm>
          <a:off x="980757" y="1530515"/>
          <a:ext cx="9153525" cy="4591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959">
                <a:tc>
                  <a:txBody>
                    <a:bodyPr/>
                    <a:lstStyle/>
                    <a:p>
                      <a:pPr marL="217804" marR="197485" indent="-12700" algn="just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1800" spc="65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800" spc="65" dirty="0">
                          <a:latin typeface="+mj-lt"/>
                          <a:cs typeface="Arial"/>
                        </a:rPr>
                        <a:t>ồ </a:t>
                      </a:r>
                      <a:r>
                        <a:rPr sz="1800" spc="15" dirty="0">
                          <a:latin typeface="+mj-lt"/>
                          <a:cs typeface="WenQuanYi Micro Hei"/>
                        </a:rPr>
                        <a:t>n</a:t>
                      </a:r>
                      <a:r>
                        <a:rPr sz="1800" spc="15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800" spc="15" dirty="0">
                          <a:latin typeface="+mj-lt"/>
                          <a:cs typeface="WenQuanYi Micro Hei"/>
                        </a:rPr>
                        <a:t>i</a:t>
                      </a:r>
                      <a:r>
                        <a:rPr sz="1800" spc="-35" dirty="0">
                          <a:latin typeface="+mj-lt"/>
                          <a:cs typeface="WenQuanYi Micro Hei"/>
                        </a:rPr>
                        <a:t> </a:t>
                      </a:r>
                      <a:r>
                        <a:rPr sz="1800" spc="35" dirty="0">
                          <a:latin typeface="+mj-lt"/>
                          <a:cs typeface="WenQuanYi Micro Hei"/>
                        </a:rPr>
                        <a:t>th</a:t>
                      </a:r>
                      <a:r>
                        <a:rPr sz="1800" spc="35" dirty="0">
                          <a:latin typeface="+mj-lt"/>
                          <a:cs typeface="Arial"/>
                        </a:rPr>
                        <a:t>ấ</a:t>
                      </a:r>
                      <a:r>
                        <a:rPr sz="1800" spc="35" dirty="0">
                          <a:latin typeface="+mj-lt"/>
                          <a:cs typeface="WenQuanYi Micro Hei"/>
                        </a:rPr>
                        <a:t>t  </a:t>
                      </a:r>
                      <a:r>
                        <a:rPr sz="1800" spc="40" dirty="0">
                          <a:latin typeface="+mj-lt"/>
                          <a:cs typeface="WenQuanYi Micro Hei"/>
                        </a:rPr>
                        <a:t>và </a:t>
                      </a:r>
                      <a:r>
                        <a:rPr sz="1800" spc="85" dirty="0">
                          <a:latin typeface="+mj-lt"/>
                          <a:cs typeface="WenQuanYi Micro Hei"/>
                        </a:rPr>
                        <a:t>d</a:t>
                      </a:r>
                      <a:r>
                        <a:rPr sz="1800" spc="85" dirty="0">
                          <a:latin typeface="+mj-lt"/>
                          <a:cs typeface="Arial"/>
                        </a:rPr>
                        <a:t>ụ</a:t>
                      </a:r>
                      <a:r>
                        <a:rPr sz="1800" spc="85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800" spc="30" dirty="0">
                          <a:latin typeface="+mj-lt"/>
                          <a:cs typeface="WenQuanYi Micro Hei"/>
                        </a:rPr>
                        <a:t>c</a:t>
                      </a:r>
                      <a:r>
                        <a:rPr sz="1800" spc="30" dirty="0">
                          <a:latin typeface="+mj-lt"/>
                          <a:cs typeface="Arial"/>
                        </a:rPr>
                        <a:t>ụ  </a:t>
                      </a:r>
                      <a:r>
                        <a:rPr sz="1800" spc="40" dirty="0">
                          <a:latin typeface="+mj-lt"/>
                          <a:cs typeface="WenQuanYi Micro Hei"/>
                        </a:rPr>
                        <a:t>làm</a:t>
                      </a:r>
                      <a:r>
                        <a:rPr sz="1800" spc="35" dirty="0">
                          <a:latin typeface="+mj-lt"/>
                          <a:cs typeface="WenQuanYi Micro Hei"/>
                        </a:rPr>
                        <a:t> </a:t>
                      </a:r>
                      <a:r>
                        <a:rPr sz="1800" spc="3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800" spc="30" dirty="0">
                          <a:latin typeface="+mj-lt"/>
                          <a:cs typeface="Arial"/>
                        </a:rPr>
                        <a:t>ườ</a:t>
                      </a:r>
                      <a:r>
                        <a:rPr sz="1800" spc="30" dirty="0">
                          <a:latin typeface="+mj-lt"/>
                          <a:cs typeface="WenQuanYi Micro Hei"/>
                        </a:rPr>
                        <a:t>n</a:t>
                      </a:r>
                      <a:endParaRPr sz="1800">
                        <a:latin typeface="+mj-lt"/>
                        <a:cs typeface="WenQuanYi Micro Hei"/>
                      </a:endParaRPr>
                    </a:p>
                  </a:txBody>
                  <a:tcPr marL="0" marR="0" marT="26924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50">
                        <a:latin typeface="+mj-lt"/>
                        <a:cs typeface="Times New Roman"/>
                      </a:endParaRPr>
                    </a:p>
                    <a:p>
                      <a:pPr marL="68580" marR="250190">
                        <a:lnSpc>
                          <a:spcPct val="100000"/>
                        </a:lnSpc>
                      </a:pPr>
                      <a:r>
                        <a:rPr sz="1600" spc="50" dirty="0">
                          <a:latin typeface="+mj-lt"/>
                          <a:cs typeface="WenQuanYi Micro Hei"/>
                        </a:rPr>
                        <a:t>Gi</a:t>
                      </a:r>
                      <a:r>
                        <a:rPr sz="1600" spc="50" dirty="0">
                          <a:latin typeface="+mj-lt"/>
                          <a:cs typeface="Arial"/>
                        </a:rPr>
                        <a:t>ườ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và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khung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gi</a:t>
                      </a:r>
                      <a:r>
                        <a:rPr sz="1600" spc="55" dirty="0">
                          <a:latin typeface="+mj-lt"/>
                          <a:cs typeface="Arial"/>
                        </a:rPr>
                        <a:t>ườ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ng,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gh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ế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sofa, t</a:t>
                      </a:r>
                      <a:r>
                        <a:rPr sz="1600" spc="20" dirty="0">
                          <a:latin typeface="+mj-lt"/>
                          <a:cs typeface="Arial"/>
                        </a:rPr>
                        <a:t>ủ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qu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ầ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áo,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bàn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và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gh</a:t>
                      </a:r>
                      <a:r>
                        <a:rPr sz="1600" spc="5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d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ụ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600" spc="70" dirty="0">
                          <a:latin typeface="+mj-lt"/>
                          <a:cs typeface="WenQuanYi Micro Hei"/>
                        </a:rPr>
                        <a:t>c</a:t>
                      </a:r>
                      <a:r>
                        <a:rPr sz="1600" spc="70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600" spc="70" dirty="0">
                          <a:latin typeface="+mj-lt"/>
                          <a:cs typeface="WenQuanYi Micro Hei"/>
                        </a:rPr>
                        <a:t>ng 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sinh,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ồ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th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ấ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t,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th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ấ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t,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văn </a:t>
                      </a:r>
                      <a:r>
                        <a:rPr sz="1600" spc="70" dirty="0">
                          <a:latin typeface="+mj-lt"/>
                          <a:cs typeface="WenQuanYi Micro Hei"/>
                        </a:rPr>
                        <a:t>phòng,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sân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ườ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n, </a:t>
                      </a:r>
                      <a:r>
                        <a:rPr sz="1600" spc="65" dirty="0">
                          <a:latin typeface="+mj-lt"/>
                          <a:cs typeface="WenQuanYi Micro Hei"/>
                        </a:rPr>
                        <a:t>ngoài </a:t>
                      </a:r>
                      <a:r>
                        <a:rPr sz="1600" dirty="0">
                          <a:latin typeface="+mj-lt"/>
                          <a:cs typeface="WenQuanYi Micro Hei"/>
                        </a:rPr>
                        <a:t>tr</a:t>
                      </a:r>
                      <a:r>
                        <a:rPr sz="1600" dirty="0">
                          <a:latin typeface="+mj-lt"/>
                          <a:cs typeface="Arial"/>
                        </a:rPr>
                        <a:t>ờ</a:t>
                      </a:r>
                      <a:r>
                        <a:rPr sz="1600" dirty="0">
                          <a:latin typeface="+mj-lt"/>
                          <a:cs typeface="WenQuanYi Micro Hei"/>
                        </a:rPr>
                        <a:t>i, </a:t>
                      </a:r>
                      <a:r>
                        <a:rPr sz="1600" spc="85" dirty="0">
                          <a:latin typeface="+mj-lt"/>
                          <a:cs typeface="WenQuanYi Micro Hei"/>
                        </a:rPr>
                        <a:t>phòng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t</a:t>
                      </a:r>
                      <a:r>
                        <a:rPr sz="1600" spc="20" dirty="0">
                          <a:latin typeface="+mj-lt"/>
                          <a:cs typeface="Arial"/>
                        </a:rPr>
                        <a:t>ắ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m, 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trang 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trí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li</a:t>
                      </a:r>
                      <a:r>
                        <a:rPr sz="1600" spc="10" dirty="0">
                          <a:latin typeface="+mj-lt"/>
                          <a:cs typeface="Arial"/>
                        </a:rPr>
                        <a:t>ệ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u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xây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d</a:t>
                      </a:r>
                      <a:r>
                        <a:rPr sz="1600" spc="55" dirty="0">
                          <a:latin typeface="+mj-lt"/>
                          <a:cs typeface="Arial"/>
                        </a:rPr>
                        <a:t>ự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ng, trang </a:t>
                      </a:r>
                      <a:r>
                        <a:rPr sz="1600" dirty="0">
                          <a:latin typeface="+mj-lt"/>
                          <a:cs typeface="WenQuanYi Micro Hei"/>
                        </a:rPr>
                        <a:t>trí,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nhà b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p, </a:t>
                      </a:r>
                      <a:r>
                        <a:rPr sz="1600" spc="80" dirty="0">
                          <a:latin typeface="+mj-lt"/>
                          <a:cs typeface="WenQuanYi Micro Hei"/>
                        </a:rPr>
                        <a:t>thông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minh</a:t>
                      </a:r>
                      <a:r>
                        <a:rPr sz="1600" spc="325" dirty="0">
                          <a:latin typeface="+mj-lt"/>
                          <a:cs typeface="WenQuanYi Micro Hei"/>
                        </a:rPr>
                        <a:t> </a:t>
                      </a:r>
                      <a:r>
                        <a:rPr sz="1600" spc="-305" dirty="0">
                          <a:latin typeface="+mj-lt"/>
                          <a:cs typeface="WenQuanYi Micro Hei"/>
                        </a:rPr>
                        <a:t>……</a:t>
                      </a:r>
                      <a:endParaRPr sz="1600">
                        <a:latin typeface="+mj-lt"/>
                        <a:cs typeface="WenQuanYi Micro He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210">
                <a:tc>
                  <a:txBody>
                    <a:bodyPr/>
                    <a:lstStyle/>
                    <a:p>
                      <a:pPr marL="154940" marR="123189" indent="-24130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1800" spc="40" dirty="0">
                          <a:latin typeface="+mj-lt"/>
                          <a:cs typeface="WenQuanYi Micro Hei"/>
                        </a:rPr>
                        <a:t>Thi</a:t>
                      </a:r>
                      <a:r>
                        <a:rPr sz="1800" spc="4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8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800" spc="45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800" spc="45" dirty="0">
                          <a:latin typeface="+mj-lt"/>
                          <a:cs typeface="Arial"/>
                        </a:rPr>
                        <a:t>ị</a:t>
                      </a:r>
                      <a:r>
                        <a:rPr sz="1800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800" spc="35" dirty="0">
                          <a:latin typeface="+mj-lt"/>
                          <a:cs typeface="WenQuanYi Micro Hei"/>
                        </a:rPr>
                        <a:t>đi</a:t>
                      </a:r>
                      <a:r>
                        <a:rPr sz="1800" spc="35" dirty="0">
                          <a:latin typeface="+mj-lt"/>
                          <a:cs typeface="Arial"/>
                        </a:rPr>
                        <a:t>ệ</a:t>
                      </a:r>
                      <a:r>
                        <a:rPr sz="1800" spc="35" dirty="0">
                          <a:latin typeface="+mj-lt"/>
                          <a:cs typeface="WenQuanYi Micro Hei"/>
                        </a:rPr>
                        <a:t>n  </a:t>
                      </a:r>
                      <a:r>
                        <a:rPr sz="1800" spc="40" dirty="0">
                          <a:latin typeface="+mj-lt"/>
                          <a:cs typeface="WenQuanYi Micro Hei"/>
                        </a:rPr>
                        <a:t>và </a:t>
                      </a:r>
                      <a:r>
                        <a:rPr sz="1800" spc="45" dirty="0">
                          <a:latin typeface="+mj-lt"/>
                          <a:cs typeface="WenQuanYi Micro Hei"/>
                        </a:rPr>
                        <a:t>ánh</a:t>
                      </a:r>
                      <a:r>
                        <a:rPr sz="1800" spc="15" dirty="0">
                          <a:latin typeface="+mj-lt"/>
                          <a:cs typeface="WenQuanYi Micro Hei"/>
                        </a:rPr>
                        <a:t> </a:t>
                      </a:r>
                      <a:r>
                        <a:rPr sz="1800" spc="80" dirty="0">
                          <a:latin typeface="+mj-lt"/>
                          <a:cs typeface="WenQuanYi Micro Hei"/>
                        </a:rPr>
                        <a:t>sáng</a:t>
                      </a:r>
                      <a:endParaRPr sz="1800">
                        <a:latin typeface="+mj-lt"/>
                        <a:cs typeface="WenQuanYi Micro He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98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75" dirty="0">
                          <a:latin typeface="+mj-lt"/>
                          <a:cs typeface="WenQuanYi Micro Hei"/>
                        </a:rPr>
                        <a:t>Ánh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đèn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lên,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mát-xa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thi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20" dirty="0">
                          <a:latin typeface="+mj-lt"/>
                          <a:cs typeface="Arial"/>
                        </a:rPr>
                        <a:t>ị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,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XiaoJiaDian,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máy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gi</a:t>
                      </a:r>
                      <a:r>
                        <a:rPr sz="1600" spc="45" dirty="0">
                          <a:latin typeface="+mj-lt"/>
                          <a:cs typeface="Arial"/>
                        </a:rPr>
                        <a:t>ặ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t,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t</a:t>
                      </a:r>
                      <a:r>
                        <a:rPr sz="1600" spc="20" dirty="0">
                          <a:latin typeface="+mj-lt"/>
                          <a:cs typeface="Arial"/>
                        </a:rPr>
                        <a:t>ủ 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l</a:t>
                      </a:r>
                      <a:r>
                        <a:rPr sz="1600" spc="10" dirty="0">
                          <a:latin typeface="+mj-lt"/>
                          <a:cs typeface="Arial"/>
                        </a:rPr>
                        <a:t>ạ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nh,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LengGui,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đeo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tai 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nghe, </a:t>
                      </a:r>
                      <a:r>
                        <a:rPr sz="1600" spc="65" dirty="0">
                          <a:latin typeface="+mj-lt"/>
                          <a:cs typeface="WenQuanYi Micro Hei"/>
                        </a:rPr>
                        <a:t>DianZiZhong,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vi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ệ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d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ấ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u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nhà b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p,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đi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ệ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t</a:t>
                      </a:r>
                      <a:r>
                        <a:rPr sz="1600" spc="20" dirty="0">
                          <a:latin typeface="+mj-lt"/>
                          <a:cs typeface="Arial"/>
                        </a:rPr>
                        <a:t>ử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hàng ngàn </a:t>
                      </a:r>
                      <a:r>
                        <a:rPr sz="1600" spc="70" dirty="0">
                          <a:latin typeface="+mj-lt"/>
                          <a:cs typeface="WenQuanYi Micro Hei"/>
                        </a:rPr>
                        <a:t>ChongQi, </a:t>
                      </a:r>
                      <a:r>
                        <a:rPr sz="1600" spc="65" dirty="0">
                          <a:latin typeface="+mj-lt"/>
                          <a:cs typeface="WenQuanYi Micro Hei"/>
                        </a:rPr>
                        <a:t>đêm 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đèn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nh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ỏ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, 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5" dirty="0">
                          <a:latin typeface="+mj-lt"/>
                          <a:cs typeface="Arial"/>
                        </a:rPr>
                        <a:t>ự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ph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chi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u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ầ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u 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tr</a:t>
                      </a:r>
                      <a:r>
                        <a:rPr sz="1600" spc="5" dirty="0">
                          <a:latin typeface="+mj-lt"/>
                          <a:cs typeface="Arial"/>
                        </a:rPr>
                        <a:t>ờ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5" dirty="0">
                          <a:latin typeface="+mj-lt"/>
                          <a:cs typeface="Arial"/>
                        </a:rPr>
                        <a:t>ầ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y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SAO,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cái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máy ZhaZhi, JiaShiQi,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m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ồ  </a:t>
                      </a:r>
                      <a:r>
                        <a:rPr sz="1600" spc="85" dirty="0">
                          <a:latin typeface="+mj-lt"/>
                          <a:cs typeface="WenQuanYi Micro Hei"/>
                        </a:rPr>
                        <a:t>dùng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thi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ị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nhi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p 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nh,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DianRe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khăn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chi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ể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DianRe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m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ắ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c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áo,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cái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stent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 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ph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ẩ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m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k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ỹ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thu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-5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-5" dirty="0">
                          <a:latin typeface="+mj-lt"/>
                          <a:cs typeface="Arial"/>
                        </a:rPr>
                        <a:t>ố</a:t>
                      </a:r>
                      <a:r>
                        <a:rPr sz="1600" spc="-5" dirty="0">
                          <a:latin typeface="+mj-lt"/>
                          <a:cs typeface="WenQuanYi Micro Hei"/>
                        </a:rPr>
                        <a:t>,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tôi,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LED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và1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ộ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chuy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ể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đèn, </a:t>
                      </a:r>
                      <a:r>
                        <a:rPr sz="1600" spc="95" dirty="0">
                          <a:latin typeface="+mj-lt"/>
                          <a:cs typeface="WenQuanYi Micro Hei"/>
                        </a:rPr>
                        <a:t>công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vi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ệ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đèn </a:t>
                      </a:r>
                      <a:r>
                        <a:rPr sz="1600" spc="-5" dirty="0">
                          <a:latin typeface="+mj-lt"/>
                          <a:cs typeface="WenQuanYi Micro Hei"/>
                        </a:rPr>
                        <a:t>lên,..</a:t>
                      </a:r>
                      <a:r>
                        <a:rPr sz="1600" spc="280" dirty="0">
                          <a:latin typeface="+mj-lt"/>
                          <a:cs typeface="WenQuanYi Micro Hei"/>
                        </a:rPr>
                        <a:t> </a:t>
                      </a:r>
                      <a:r>
                        <a:rPr sz="1600" spc="-45" dirty="0">
                          <a:latin typeface="+mj-lt"/>
                          <a:cs typeface="WenQuanYi Micro Hei"/>
                        </a:rPr>
                        <a:t>.</a:t>
                      </a:r>
                      <a:endParaRPr sz="1600">
                        <a:latin typeface="+mj-lt"/>
                        <a:cs typeface="WenQuanYi Micro He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+mj-lt"/>
                        <a:cs typeface="Times New Roman"/>
                      </a:endParaRPr>
                    </a:p>
                    <a:p>
                      <a:pPr marL="174625" marR="184150" indent="1651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8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800" spc="8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800" spc="8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800" spc="50" dirty="0">
                          <a:latin typeface="+mj-lt"/>
                          <a:cs typeface="WenQuanYi Micro Hei"/>
                        </a:rPr>
                        <a:t>nuôi</a:t>
                      </a:r>
                      <a:r>
                        <a:rPr sz="1800" spc="-25" dirty="0">
                          <a:latin typeface="+mj-lt"/>
                          <a:cs typeface="WenQuanYi Micro Hei"/>
                        </a:rPr>
                        <a:t> </a:t>
                      </a:r>
                      <a:r>
                        <a:rPr sz="1800" spc="40" dirty="0">
                          <a:latin typeface="+mj-lt"/>
                          <a:cs typeface="WenQuanYi Micro Hei"/>
                        </a:rPr>
                        <a:t>và  </a:t>
                      </a:r>
                      <a:r>
                        <a:rPr sz="1800" spc="45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800" spc="45" dirty="0">
                          <a:latin typeface="+mj-lt"/>
                          <a:cs typeface="Arial"/>
                        </a:rPr>
                        <a:t>ồ</a:t>
                      </a:r>
                      <a:r>
                        <a:rPr sz="1800" spc="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800" spc="30" dirty="0">
                          <a:latin typeface="+mj-lt"/>
                          <a:cs typeface="WenQuanYi Micro Hei"/>
                        </a:rPr>
                        <a:t>ch</a:t>
                      </a:r>
                      <a:r>
                        <a:rPr sz="1800" spc="30" dirty="0">
                          <a:latin typeface="+mj-lt"/>
                          <a:cs typeface="Arial"/>
                        </a:rPr>
                        <a:t>ơ</a:t>
                      </a:r>
                      <a:r>
                        <a:rPr sz="1800" spc="30" dirty="0">
                          <a:latin typeface="+mj-lt"/>
                          <a:cs typeface="WenQuanYi Micro Hei"/>
                        </a:rPr>
                        <a:t>i</a:t>
                      </a:r>
                      <a:r>
                        <a:rPr sz="1800" dirty="0">
                          <a:latin typeface="+mj-lt"/>
                          <a:cs typeface="WenQuanYi Micro Hei"/>
                        </a:rPr>
                        <a:t>玩</a:t>
                      </a:r>
                      <a:endParaRPr sz="1800">
                        <a:latin typeface="+mj-lt"/>
                        <a:cs typeface="WenQuanYi Micro 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8572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6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60" dirty="0">
                          <a:latin typeface="+mj-lt"/>
                          <a:cs typeface="Arial"/>
                        </a:rPr>
                        <a:t>ồ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th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ấ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nuôi,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nuôi,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qu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ầ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áo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nuôi,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ồ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ch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ơ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nuôi,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d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ụ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y 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t</a:t>
                      </a:r>
                      <a:r>
                        <a:rPr sz="1600" spc="20" dirty="0">
                          <a:latin typeface="+mj-lt"/>
                          <a:cs typeface="Arial"/>
                        </a:rPr>
                        <a:t>ế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nuôi, </a:t>
                      </a:r>
                      <a:r>
                        <a:rPr sz="1600" spc="7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7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7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nuôi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thú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nuôi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60" dirty="0">
                          <a:latin typeface="+mj-lt"/>
                          <a:cs typeface="Arial"/>
                        </a:rPr>
                        <a:t>ố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600" spc="80" dirty="0">
                          <a:latin typeface="+mj-lt"/>
                          <a:cs typeface="WenQuanYi Micro Hei"/>
                        </a:rPr>
                        <a:t>thông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minh, </a:t>
                      </a:r>
                      <a:r>
                        <a:rPr sz="1600" spc="65" dirty="0">
                          <a:latin typeface="+mj-lt"/>
                          <a:cs typeface="WenQuanYi Micro Hei"/>
                        </a:rPr>
                        <a:t>nó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là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lo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ạ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i thu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ố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nuôi  BaoJianPin,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nuôi,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ph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ẩ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m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con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mèo,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chó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ph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ẩ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m,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th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ự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c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ph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ẩ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m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ừ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a 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tr</a:t>
                      </a:r>
                      <a:r>
                        <a:rPr sz="1600" spc="5" dirty="0">
                          <a:latin typeface="+mj-lt"/>
                          <a:cs typeface="Arial"/>
                        </a:rPr>
                        <a:t>ẻ 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em, và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ẫ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y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con 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ng</a:t>
                      </a:r>
                      <a:r>
                        <a:rPr sz="1600" spc="45" dirty="0">
                          <a:latin typeface="+mj-lt"/>
                          <a:cs typeface="Arial"/>
                        </a:rPr>
                        <a:t>ự</a:t>
                      </a:r>
                      <a:r>
                        <a:rPr sz="1600" spc="45" dirty="0">
                          <a:latin typeface="+mj-lt"/>
                          <a:cs typeface="WenQuanYi Micro Hei"/>
                        </a:rPr>
                        <a:t>a,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ng</a:t>
                      </a:r>
                      <a:r>
                        <a:rPr sz="1600" spc="55" dirty="0">
                          <a:latin typeface="+mj-lt"/>
                          <a:cs typeface="Arial"/>
                        </a:rPr>
                        <a:t>ồ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ằ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ồ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ch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ơ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i,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trò 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o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thu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ậ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ồ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ch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ơ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tr</a:t>
                      </a:r>
                      <a:r>
                        <a:rPr sz="1600" spc="5" dirty="0">
                          <a:latin typeface="+mj-lt"/>
                          <a:cs typeface="Arial"/>
                        </a:rPr>
                        <a:t>ẻ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em,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ồ  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ch</a:t>
                      </a:r>
                      <a:r>
                        <a:rPr sz="1600" spc="25" dirty="0">
                          <a:latin typeface="+mj-lt"/>
                          <a:cs typeface="Arial"/>
                        </a:rPr>
                        <a:t>ơ</a:t>
                      </a:r>
                      <a:r>
                        <a:rPr sz="1600" spc="25" dirty="0">
                          <a:latin typeface="+mj-lt"/>
                          <a:cs typeface="WenQuanYi Micro Hei"/>
                        </a:rPr>
                        <a:t>i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nh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ự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a, 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tr</a:t>
                      </a:r>
                      <a:r>
                        <a:rPr sz="1600" spc="5" dirty="0">
                          <a:latin typeface="+mj-lt"/>
                          <a:cs typeface="Arial"/>
                        </a:rPr>
                        <a:t>ẻ </a:t>
                      </a:r>
                      <a:r>
                        <a:rPr sz="1600" spc="55" dirty="0">
                          <a:latin typeface="+mj-lt"/>
                          <a:cs typeface="WenQuanYi Micro Hei"/>
                        </a:rPr>
                        <a:t>em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40" dirty="0">
                          <a:latin typeface="+mj-lt"/>
                          <a:cs typeface="Arial"/>
                        </a:rPr>
                        <a:t>ỡ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ướ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 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xe,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xe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đ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ạ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p,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XueBuChe,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vi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b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ng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v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ẽ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,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m</a:t>
                      </a:r>
                      <a:r>
                        <a:rPr sz="1600" spc="35" dirty="0">
                          <a:latin typeface="+mj-lt"/>
                          <a:cs typeface="Arial"/>
                        </a:rPr>
                        <a:t>ộ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t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autobot 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xe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vào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thành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chi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ế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c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gh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ế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an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toàn </a:t>
                      </a:r>
                      <a:r>
                        <a:rPr sz="1600" spc="5" dirty="0">
                          <a:latin typeface="+mj-lt"/>
                          <a:cs typeface="WenQuanYi Micro Hei"/>
                        </a:rPr>
                        <a:t>tr</a:t>
                      </a:r>
                      <a:r>
                        <a:rPr sz="1600" spc="5" dirty="0">
                          <a:latin typeface="+mj-lt"/>
                          <a:cs typeface="Arial"/>
                        </a:rPr>
                        <a:t>ẻ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em, cái </a:t>
                      </a:r>
                      <a:r>
                        <a:rPr sz="1600" spc="75" dirty="0">
                          <a:latin typeface="+mj-lt"/>
                          <a:cs typeface="WenQuanYi Micro Hei"/>
                        </a:rPr>
                        <a:t>gh</a:t>
                      </a:r>
                      <a:r>
                        <a:rPr sz="1600" spc="75" dirty="0">
                          <a:latin typeface="+mj-lt"/>
                          <a:cs typeface="Arial"/>
                        </a:rPr>
                        <a:t>ế </a:t>
                      </a:r>
                      <a:r>
                        <a:rPr sz="1600" spc="35" dirty="0">
                          <a:latin typeface="+mj-lt"/>
                          <a:cs typeface="WenQuanYi Micro Hei"/>
                        </a:rPr>
                        <a:t>an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toàn,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dean </a:t>
                      </a:r>
                      <a:r>
                        <a:rPr sz="1600" spc="40" dirty="0">
                          <a:latin typeface="+mj-lt"/>
                          <a:cs typeface="WenQuanYi Micro Hei"/>
                        </a:rPr>
                        <a:t>kamen, evan 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tron 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s</a:t>
                      </a:r>
                      <a:r>
                        <a:rPr sz="1600" spc="15" dirty="0">
                          <a:latin typeface="+mj-lt"/>
                          <a:cs typeface="Arial"/>
                        </a:rPr>
                        <a:t>ả</a:t>
                      </a:r>
                      <a:r>
                        <a:rPr sz="1600" spc="15" dirty="0">
                          <a:latin typeface="+mj-lt"/>
                          <a:cs typeface="WenQuanYi Micro Hei"/>
                        </a:rPr>
                        <a:t>n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ph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ẩ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m, </a:t>
                      </a:r>
                      <a:r>
                        <a:rPr sz="1600" spc="60" dirty="0">
                          <a:latin typeface="+mj-lt"/>
                          <a:cs typeface="WenQuanYi Micro Hei"/>
                        </a:rPr>
                        <a:t>con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nít </a:t>
                      </a:r>
                      <a:r>
                        <a:rPr sz="1600" spc="20" dirty="0">
                          <a:latin typeface="+mj-lt"/>
                          <a:cs typeface="WenQuanYi Micro Hei"/>
                        </a:rPr>
                        <a:t>xe </a:t>
                      </a:r>
                      <a:r>
                        <a:rPr sz="1600" spc="-305" dirty="0">
                          <a:latin typeface="+mj-lt"/>
                          <a:cs typeface="WenQuanYi Micro Hei"/>
                        </a:rPr>
                        <a:t>… </a:t>
                      </a:r>
                      <a:r>
                        <a:rPr sz="1600" spc="50" dirty="0">
                          <a:latin typeface="+mj-lt"/>
                          <a:cs typeface="WenQuanYi Micro Hei"/>
                        </a:rPr>
                        <a:t>phát 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tri</a:t>
                      </a:r>
                      <a:r>
                        <a:rPr sz="1600" spc="10" dirty="0">
                          <a:latin typeface="+mj-lt"/>
                          <a:cs typeface="Arial"/>
                        </a:rPr>
                        <a:t>ể</a:t>
                      </a:r>
                      <a:r>
                        <a:rPr sz="1600" spc="10" dirty="0">
                          <a:latin typeface="+mj-lt"/>
                          <a:cs typeface="WenQuanYi Micro Hei"/>
                        </a:rPr>
                        <a:t>n trí </a:t>
                      </a:r>
                      <a:r>
                        <a:rPr sz="1600" spc="30" dirty="0">
                          <a:latin typeface="+mj-lt"/>
                          <a:cs typeface="WenQuanYi Micro Hei"/>
                        </a:rPr>
                        <a:t>tu</a:t>
                      </a:r>
                      <a:r>
                        <a:rPr sz="1600" spc="30" dirty="0">
                          <a:latin typeface="+mj-lt"/>
                          <a:cs typeface="Arial"/>
                        </a:rPr>
                        <a:t>ệ</a:t>
                      </a:r>
                      <a:r>
                        <a:rPr sz="1600" spc="34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-305" dirty="0">
                          <a:latin typeface="+mj-lt"/>
                          <a:cs typeface="WenQuanYi Micro Hei"/>
                        </a:rPr>
                        <a:t>…</a:t>
                      </a:r>
                      <a:endParaRPr sz="1600">
                        <a:latin typeface="+mj-lt"/>
                        <a:cs typeface="WenQuanYi Micro He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02563" y="364236"/>
            <a:ext cx="1807464" cy="678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269219" y="652272"/>
            <a:ext cx="2609215" cy="772795"/>
            <a:chOff x="8269219" y="652272"/>
            <a:chExt cx="2609215" cy="772795"/>
          </a:xfrm>
        </p:grpSpPr>
        <p:sp>
          <p:nvSpPr>
            <p:cNvPr id="5" name="object 5"/>
            <p:cNvSpPr/>
            <p:nvPr/>
          </p:nvSpPr>
          <p:spPr>
            <a:xfrm>
              <a:off x="8269219" y="652272"/>
              <a:ext cx="1511826" cy="278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90203" y="752856"/>
              <a:ext cx="2388107" cy="672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2084" y="87249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参展品类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9683495" y="489204"/>
            <a:ext cx="1978660" cy="1057910"/>
            <a:chOff x="9683495" y="489204"/>
            <a:chExt cx="1978660" cy="1057910"/>
          </a:xfrm>
        </p:grpSpPr>
        <p:sp>
          <p:nvSpPr>
            <p:cNvPr id="9" name="object 9"/>
            <p:cNvSpPr/>
            <p:nvPr/>
          </p:nvSpPr>
          <p:spPr>
            <a:xfrm>
              <a:off x="9793223" y="489204"/>
              <a:ext cx="1444752" cy="155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83495" y="1330451"/>
              <a:ext cx="1978152" cy="2164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8175" y="3157220"/>
            <a:ext cx="5887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105" algn="l"/>
                <a:tab pos="2201545" algn="l"/>
                <a:tab pos="4076700" algn="l"/>
                <a:tab pos="4395470" algn="l"/>
              </a:tabLst>
            </a:pP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跨 境</a:t>
            </a:r>
            <a:r>
              <a:rPr sz="2400" spc="100" dirty="0">
                <a:solidFill>
                  <a:srgbClr val="FCD000"/>
                </a:solidFill>
                <a:latin typeface="WenQuanYi Micro Hei"/>
                <a:cs typeface="WenQuanYi Micro Hei"/>
              </a:rPr>
              <a:t> 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选</a:t>
            </a:r>
            <a:r>
              <a:rPr sz="2400" spc="50" dirty="0">
                <a:solidFill>
                  <a:srgbClr val="FCD000"/>
                </a:solidFill>
                <a:latin typeface="WenQuanYi Micro Hei"/>
                <a:cs typeface="WenQuanYi Micro Hei"/>
              </a:rPr>
              <a:t> 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品	</a:t>
            </a:r>
            <a:r>
              <a:rPr sz="2400" dirty="0">
                <a:solidFill>
                  <a:srgbClr val="FCD000"/>
                </a:solidFill>
                <a:latin typeface="Carlito"/>
                <a:cs typeface="Carlito"/>
              </a:rPr>
              <a:t>·	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外 贸</a:t>
            </a:r>
            <a:r>
              <a:rPr sz="2400" spc="105" dirty="0">
                <a:solidFill>
                  <a:srgbClr val="FCD000"/>
                </a:solidFill>
                <a:latin typeface="WenQuanYi Micro Hei"/>
                <a:cs typeface="WenQuanYi Micro Hei"/>
              </a:rPr>
              <a:t> 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采</a:t>
            </a:r>
            <a:r>
              <a:rPr sz="2400" spc="55" dirty="0">
                <a:solidFill>
                  <a:srgbClr val="FCD000"/>
                </a:solidFill>
                <a:latin typeface="WenQuanYi Micro Hei"/>
                <a:cs typeface="WenQuanYi Micro Hei"/>
              </a:rPr>
              <a:t> 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购	</a:t>
            </a:r>
            <a:r>
              <a:rPr sz="2400" dirty="0">
                <a:solidFill>
                  <a:srgbClr val="FCD000"/>
                </a:solidFill>
                <a:latin typeface="Carlito"/>
                <a:cs typeface="Carlito"/>
              </a:rPr>
              <a:t>·	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行 业 趋</a:t>
            </a:r>
            <a:r>
              <a:rPr sz="2400" spc="70" dirty="0">
                <a:solidFill>
                  <a:srgbClr val="FCD000"/>
                </a:solidFill>
                <a:latin typeface="WenQuanYi Micro Hei"/>
                <a:cs typeface="WenQuanYi Micro Hei"/>
              </a:rPr>
              <a:t> </a:t>
            </a:r>
            <a:r>
              <a:rPr sz="2400" dirty="0">
                <a:solidFill>
                  <a:srgbClr val="FCD000"/>
                </a:solidFill>
                <a:latin typeface="WenQuanYi Micro Hei"/>
                <a:cs typeface="WenQuanYi Micro Hei"/>
              </a:rPr>
              <a:t>势</a:t>
            </a:r>
            <a:endParaRPr sz="2400">
              <a:latin typeface="WenQuanYi Micro Hei"/>
              <a:cs typeface="WenQuanYi Micro 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25822"/>
            <a:ext cx="1666239" cy="2032635"/>
          </a:xfrm>
          <a:custGeom>
            <a:avLst/>
            <a:gdLst/>
            <a:ahLst/>
            <a:cxnLst/>
            <a:rect l="l" t="t" r="r" b="b"/>
            <a:pathLst>
              <a:path w="1666239" h="2032634">
                <a:moveTo>
                  <a:pt x="58978" y="96202"/>
                </a:moveTo>
                <a:lnTo>
                  <a:pt x="36830" y="102336"/>
                </a:lnTo>
                <a:lnTo>
                  <a:pt x="12852" y="111112"/>
                </a:lnTo>
                <a:lnTo>
                  <a:pt x="0" y="116789"/>
                </a:lnTo>
                <a:lnTo>
                  <a:pt x="0" y="128435"/>
                </a:lnTo>
                <a:lnTo>
                  <a:pt x="6273" y="124625"/>
                </a:lnTo>
                <a:lnTo>
                  <a:pt x="32346" y="109994"/>
                </a:lnTo>
                <a:lnTo>
                  <a:pt x="58978" y="96202"/>
                </a:lnTo>
                <a:close/>
              </a:path>
              <a:path w="1666239" h="2032634">
                <a:moveTo>
                  <a:pt x="134505" y="134823"/>
                </a:moveTo>
                <a:lnTo>
                  <a:pt x="129844" y="112687"/>
                </a:lnTo>
                <a:lnTo>
                  <a:pt x="115773" y="98412"/>
                </a:lnTo>
                <a:lnTo>
                  <a:pt x="92189" y="92697"/>
                </a:lnTo>
                <a:lnTo>
                  <a:pt x="58978" y="96202"/>
                </a:lnTo>
                <a:lnTo>
                  <a:pt x="32524" y="109931"/>
                </a:lnTo>
                <a:lnTo>
                  <a:pt x="6184" y="124714"/>
                </a:lnTo>
                <a:lnTo>
                  <a:pt x="38" y="128435"/>
                </a:lnTo>
                <a:lnTo>
                  <a:pt x="0" y="165608"/>
                </a:lnTo>
                <a:lnTo>
                  <a:pt x="3467" y="168173"/>
                </a:lnTo>
                <a:lnTo>
                  <a:pt x="5880" y="192811"/>
                </a:lnTo>
                <a:lnTo>
                  <a:pt x="0" y="210261"/>
                </a:lnTo>
                <a:lnTo>
                  <a:pt x="0" y="362470"/>
                </a:lnTo>
                <a:lnTo>
                  <a:pt x="61239" y="288328"/>
                </a:lnTo>
                <a:lnTo>
                  <a:pt x="93129" y="241592"/>
                </a:lnTo>
                <a:lnTo>
                  <a:pt x="116052" y="199961"/>
                </a:lnTo>
                <a:lnTo>
                  <a:pt x="129870" y="164147"/>
                </a:lnTo>
                <a:lnTo>
                  <a:pt x="134505" y="134823"/>
                </a:lnTo>
                <a:close/>
              </a:path>
              <a:path w="1666239" h="2032634">
                <a:moveTo>
                  <a:pt x="207391" y="38925"/>
                </a:moveTo>
                <a:lnTo>
                  <a:pt x="202552" y="39916"/>
                </a:lnTo>
                <a:lnTo>
                  <a:pt x="195605" y="41681"/>
                </a:lnTo>
                <a:lnTo>
                  <a:pt x="188404" y="43903"/>
                </a:lnTo>
                <a:lnTo>
                  <a:pt x="207391" y="38925"/>
                </a:lnTo>
                <a:close/>
              </a:path>
              <a:path w="1666239" h="2032634">
                <a:moveTo>
                  <a:pt x="449948" y="80149"/>
                </a:moveTo>
                <a:lnTo>
                  <a:pt x="438404" y="35674"/>
                </a:lnTo>
                <a:lnTo>
                  <a:pt x="402488" y="11912"/>
                </a:lnTo>
                <a:lnTo>
                  <a:pt x="375285" y="8483"/>
                </a:lnTo>
                <a:lnTo>
                  <a:pt x="341858" y="11061"/>
                </a:lnTo>
                <a:lnTo>
                  <a:pt x="321525" y="14401"/>
                </a:lnTo>
                <a:lnTo>
                  <a:pt x="257505" y="26377"/>
                </a:lnTo>
                <a:lnTo>
                  <a:pt x="245414" y="29133"/>
                </a:lnTo>
                <a:lnTo>
                  <a:pt x="233337" y="32067"/>
                </a:lnTo>
                <a:lnTo>
                  <a:pt x="221284" y="35166"/>
                </a:lnTo>
                <a:lnTo>
                  <a:pt x="209245" y="38379"/>
                </a:lnTo>
                <a:lnTo>
                  <a:pt x="209702" y="38328"/>
                </a:lnTo>
                <a:lnTo>
                  <a:pt x="207391" y="38925"/>
                </a:lnTo>
                <a:lnTo>
                  <a:pt x="209359" y="38506"/>
                </a:lnTo>
                <a:lnTo>
                  <a:pt x="210388" y="38227"/>
                </a:lnTo>
                <a:lnTo>
                  <a:pt x="245402" y="33451"/>
                </a:lnTo>
                <a:lnTo>
                  <a:pt x="273964" y="35941"/>
                </a:lnTo>
                <a:lnTo>
                  <a:pt x="294982" y="45427"/>
                </a:lnTo>
                <a:lnTo>
                  <a:pt x="308533" y="61518"/>
                </a:lnTo>
                <a:lnTo>
                  <a:pt x="314667" y="83820"/>
                </a:lnTo>
                <a:lnTo>
                  <a:pt x="313448" y="111899"/>
                </a:lnTo>
                <a:lnTo>
                  <a:pt x="289204" y="183832"/>
                </a:lnTo>
                <a:lnTo>
                  <a:pt x="266319" y="226860"/>
                </a:lnTo>
                <a:lnTo>
                  <a:pt x="236334" y="274053"/>
                </a:lnTo>
                <a:lnTo>
                  <a:pt x="199326" y="325018"/>
                </a:lnTo>
                <a:lnTo>
                  <a:pt x="155346" y="379323"/>
                </a:lnTo>
                <a:lnTo>
                  <a:pt x="118770" y="420941"/>
                </a:lnTo>
                <a:lnTo>
                  <a:pt x="80200" y="462153"/>
                </a:lnTo>
                <a:lnTo>
                  <a:pt x="40132" y="502500"/>
                </a:lnTo>
                <a:lnTo>
                  <a:pt x="0" y="540702"/>
                </a:lnTo>
                <a:lnTo>
                  <a:pt x="0" y="679361"/>
                </a:lnTo>
                <a:lnTo>
                  <a:pt x="62344" y="624395"/>
                </a:lnTo>
                <a:lnTo>
                  <a:pt x="104140" y="585254"/>
                </a:lnTo>
                <a:lnTo>
                  <a:pt x="144983" y="545172"/>
                </a:lnTo>
                <a:lnTo>
                  <a:pt x="184632" y="504317"/>
                </a:lnTo>
                <a:lnTo>
                  <a:pt x="222897" y="462851"/>
                </a:lnTo>
                <a:lnTo>
                  <a:pt x="259448" y="421017"/>
                </a:lnTo>
                <a:lnTo>
                  <a:pt x="303568" y="367004"/>
                </a:lnTo>
                <a:lnTo>
                  <a:pt x="341909" y="315734"/>
                </a:lnTo>
                <a:lnTo>
                  <a:pt x="374523" y="267449"/>
                </a:lnTo>
                <a:lnTo>
                  <a:pt x="401358" y="222402"/>
                </a:lnTo>
                <a:lnTo>
                  <a:pt x="422351" y="180860"/>
                </a:lnTo>
                <a:lnTo>
                  <a:pt x="437489" y="143129"/>
                </a:lnTo>
                <a:lnTo>
                  <a:pt x="446697" y="109461"/>
                </a:lnTo>
                <a:lnTo>
                  <a:pt x="449948" y="80149"/>
                </a:lnTo>
                <a:close/>
              </a:path>
              <a:path w="1666239" h="2032634">
                <a:moveTo>
                  <a:pt x="767041" y="97955"/>
                </a:moveTo>
                <a:lnTo>
                  <a:pt x="753465" y="50203"/>
                </a:lnTo>
                <a:lnTo>
                  <a:pt x="717994" y="20967"/>
                </a:lnTo>
                <a:lnTo>
                  <a:pt x="657415" y="9436"/>
                </a:lnTo>
                <a:lnTo>
                  <a:pt x="582574" y="2540"/>
                </a:lnTo>
                <a:lnTo>
                  <a:pt x="547928" y="0"/>
                </a:lnTo>
                <a:lnTo>
                  <a:pt x="575894" y="3619"/>
                </a:lnTo>
                <a:lnTo>
                  <a:pt x="598373" y="12344"/>
                </a:lnTo>
                <a:lnTo>
                  <a:pt x="615403" y="25946"/>
                </a:lnTo>
                <a:lnTo>
                  <a:pt x="627011" y="44234"/>
                </a:lnTo>
                <a:lnTo>
                  <a:pt x="633222" y="66979"/>
                </a:lnTo>
                <a:lnTo>
                  <a:pt x="634098" y="93980"/>
                </a:lnTo>
                <a:lnTo>
                  <a:pt x="629640" y="125031"/>
                </a:lnTo>
                <a:lnTo>
                  <a:pt x="604901" y="198424"/>
                </a:lnTo>
                <a:lnTo>
                  <a:pt x="584669" y="240347"/>
                </a:lnTo>
                <a:lnTo>
                  <a:pt x="559257" y="285470"/>
                </a:lnTo>
                <a:lnTo>
                  <a:pt x="528688" y="333578"/>
                </a:lnTo>
                <a:lnTo>
                  <a:pt x="493001" y="384479"/>
                </a:lnTo>
                <a:lnTo>
                  <a:pt x="452208" y="437934"/>
                </a:lnTo>
                <a:lnTo>
                  <a:pt x="406374" y="493750"/>
                </a:lnTo>
                <a:lnTo>
                  <a:pt x="370319" y="535241"/>
                </a:lnTo>
                <a:lnTo>
                  <a:pt x="332892" y="576389"/>
                </a:lnTo>
                <a:lnTo>
                  <a:pt x="294259" y="617080"/>
                </a:lnTo>
                <a:lnTo>
                  <a:pt x="254558" y="657212"/>
                </a:lnTo>
                <a:lnTo>
                  <a:pt x="213956" y="696658"/>
                </a:lnTo>
                <a:lnTo>
                  <a:pt x="172593" y="735317"/>
                </a:lnTo>
                <a:lnTo>
                  <a:pt x="130632" y="773074"/>
                </a:lnTo>
                <a:lnTo>
                  <a:pt x="88226" y="809815"/>
                </a:lnTo>
                <a:lnTo>
                  <a:pt x="45516" y="845439"/>
                </a:lnTo>
                <a:lnTo>
                  <a:pt x="2667" y="879805"/>
                </a:lnTo>
                <a:lnTo>
                  <a:pt x="0" y="881875"/>
                </a:lnTo>
                <a:lnTo>
                  <a:pt x="0" y="1036713"/>
                </a:lnTo>
                <a:lnTo>
                  <a:pt x="63588" y="988441"/>
                </a:lnTo>
                <a:lnTo>
                  <a:pt x="107149" y="953719"/>
                </a:lnTo>
                <a:lnTo>
                  <a:pt x="150609" y="917803"/>
                </a:lnTo>
                <a:lnTo>
                  <a:pt x="193840" y="880808"/>
                </a:lnTo>
                <a:lnTo>
                  <a:pt x="236702" y="842835"/>
                </a:lnTo>
                <a:lnTo>
                  <a:pt x="279057" y="803960"/>
                </a:lnTo>
                <a:lnTo>
                  <a:pt x="320802" y="764298"/>
                </a:lnTo>
                <a:lnTo>
                  <a:pt x="361772" y="723938"/>
                </a:lnTo>
                <a:lnTo>
                  <a:pt x="401853" y="682980"/>
                </a:lnTo>
                <a:lnTo>
                  <a:pt x="440905" y="641527"/>
                </a:lnTo>
                <a:lnTo>
                  <a:pt x="478802" y="599668"/>
                </a:lnTo>
                <a:lnTo>
                  <a:pt x="515416" y="557491"/>
                </a:lnTo>
                <a:lnTo>
                  <a:pt x="564019" y="498360"/>
                </a:lnTo>
                <a:lnTo>
                  <a:pt x="607491" y="441617"/>
                </a:lnTo>
                <a:lnTo>
                  <a:pt x="645820" y="387451"/>
                </a:lnTo>
                <a:lnTo>
                  <a:pt x="678954" y="336080"/>
                </a:lnTo>
                <a:lnTo>
                  <a:pt x="706869" y="287705"/>
                </a:lnTo>
                <a:lnTo>
                  <a:pt x="729538" y="242531"/>
                </a:lnTo>
                <a:lnTo>
                  <a:pt x="746925" y="200774"/>
                </a:lnTo>
                <a:lnTo>
                  <a:pt x="758990" y="162610"/>
                </a:lnTo>
                <a:lnTo>
                  <a:pt x="765708" y="128270"/>
                </a:lnTo>
                <a:lnTo>
                  <a:pt x="767041" y="97955"/>
                </a:lnTo>
                <a:close/>
              </a:path>
              <a:path w="1666239" h="2032634">
                <a:moveTo>
                  <a:pt x="1067041" y="221043"/>
                </a:moveTo>
                <a:lnTo>
                  <a:pt x="1060488" y="167093"/>
                </a:lnTo>
                <a:lnTo>
                  <a:pt x="1034961" y="128714"/>
                </a:lnTo>
                <a:lnTo>
                  <a:pt x="986561" y="103009"/>
                </a:lnTo>
                <a:lnTo>
                  <a:pt x="895350" y="65608"/>
                </a:lnTo>
                <a:lnTo>
                  <a:pt x="882345" y="61137"/>
                </a:lnTo>
                <a:lnTo>
                  <a:pt x="904303" y="71666"/>
                </a:lnTo>
                <a:lnTo>
                  <a:pt x="921410" y="86499"/>
                </a:lnTo>
                <a:lnTo>
                  <a:pt x="933678" y="105498"/>
                </a:lnTo>
                <a:lnTo>
                  <a:pt x="941146" y="128511"/>
                </a:lnTo>
                <a:lnTo>
                  <a:pt x="943813" y="155346"/>
                </a:lnTo>
                <a:lnTo>
                  <a:pt x="941730" y="185877"/>
                </a:lnTo>
                <a:lnTo>
                  <a:pt x="923391" y="257327"/>
                </a:lnTo>
                <a:lnTo>
                  <a:pt x="907186" y="297916"/>
                </a:lnTo>
                <a:lnTo>
                  <a:pt x="886320" y="341566"/>
                </a:lnTo>
                <a:lnTo>
                  <a:pt x="860818" y="388073"/>
                </a:lnTo>
                <a:lnTo>
                  <a:pt x="830707" y="437311"/>
                </a:lnTo>
                <a:lnTo>
                  <a:pt x="796023" y="489102"/>
                </a:lnTo>
                <a:lnTo>
                  <a:pt x="756767" y="543293"/>
                </a:lnTo>
                <a:lnTo>
                  <a:pt x="712990" y="599706"/>
                </a:lnTo>
                <a:lnTo>
                  <a:pt x="664705" y="658202"/>
                </a:lnTo>
                <a:lnTo>
                  <a:pt x="628548" y="699947"/>
                </a:lnTo>
                <a:lnTo>
                  <a:pt x="591248" y="741426"/>
                </a:lnTo>
                <a:lnTo>
                  <a:pt x="552907" y="782561"/>
                </a:lnTo>
                <a:lnTo>
                  <a:pt x="513613" y="823277"/>
                </a:lnTo>
                <a:lnTo>
                  <a:pt x="473494" y="863511"/>
                </a:lnTo>
                <a:lnTo>
                  <a:pt x="432625" y="903173"/>
                </a:lnTo>
                <a:lnTo>
                  <a:pt x="391134" y="942187"/>
                </a:lnTo>
                <a:lnTo>
                  <a:pt x="349123" y="980490"/>
                </a:lnTo>
                <a:lnTo>
                  <a:pt x="306679" y="1017981"/>
                </a:lnTo>
                <a:lnTo>
                  <a:pt x="263918" y="1054595"/>
                </a:lnTo>
                <a:lnTo>
                  <a:pt x="220941" y="1090269"/>
                </a:lnTo>
                <a:lnTo>
                  <a:pt x="177863" y="1124902"/>
                </a:lnTo>
                <a:lnTo>
                  <a:pt x="134759" y="1158443"/>
                </a:lnTo>
                <a:lnTo>
                  <a:pt x="91757" y="1190790"/>
                </a:lnTo>
                <a:lnTo>
                  <a:pt x="48958" y="1221879"/>
                </a:lnTo>
                <a:lnTo>
                  <a:pt x="6451" y="1251635"/>
                </a:lnTo>
                <a:lnTo>
                  <a:pt x="0" y="1255979"/>
                </a:lnTo>
                <a:lnTo>
                  <a:pt x="0" y="1418577"/>
                </a:lnTo>
                <a:lnTo>
                  <a:pt x="59334" y="1379715"/>
                </a:lnTo>
                <a:lnTo>
                  <a:pt x="102489" y="1349997"/>
                </a:lnTo>
                <a:lnTo>
                  <a:pt x="145986" y="1318933"/>
                </a:lnTo>
                <a:lnTo>
                  <a:pt x="189725" y="1286586"/>
                </a:lnTo>
                <a:lnTo>
                  <a:pt x="233603" y="1253045"/>
                </a:lnTo>
                <a:lnTo>
                  <a:pt x="277545" y="1218374"/>
                </a:lnTo>
                <a:lnTo>
                  <a:pt x="321424" y="1182649"/>
                </a:lnTo>
                <a:lnTo>
                  <a:pt x="365150" y="1145933"/>
                </a:lnTo>
                <a:lnTo>
                  <a:pt x="408635" y="1108316"/>
                </a:lnTo>
                <a:lnTo>
                  <a:pt x="451777" y="1069860"/>
                </a:lnTo>
                <a:lnTo>
                  <a:pt x="494461" y="1030630"/>
                </a:lnTo>
                <a:lnTo>
                  <a:pt x="536613" y="990714"/>
                </a:lnTo>
                <a:lnTo>
                  <a:pt x="578116" y="950188"/>
                </a:lnTo>
                <a:lnTo>
                  <a:pt x="618871" y="909104"/>
                </a:lnTo>
                <a:lnTo>
                  <a:pt x="658787" y="867549"/>
                </a:lnTo>
                <a:lnTo>
                  <a:pt x="697776" y="825601"/>
                </a:lnTo>
                <a:lnTo>
                  <a:pt x="735711" y="783323"/>
                </a:lnTo>
                <a:lnTo>
                  <a:pt x="772528" y="740778"/>
                </a:lnTo>
                <a:lnTo>
                  <a:pt x="821918" y="680999"/>
                </a:lnTo>
                <a:lnTo>
                  <a:pt x="866876" y="623265"/>
                </a:lnTo>
                <a:lnTo>
                  <a:pt x="907338" y="567728"/>
                </a:lnTo>
                <a:lnTo>
                  <a:pt x="943317" y="514553"/>
                </a:lnTo>
                <a:lnTo>
                  <a:pt x="974763" y="463867"/>
                </a:lnTo>
                <a:lnTo>
                  <a:pt x="1001649" y="415861"/>
                </a:lnTo>
                <a:lnTo>
                  <a:pt x="1023975" y="370649"/>
                </a:lnTo>
                <a:lnTo>
                  <a:pt x="1041704" y="328409"/>
                </a:lnTo>
                <a:lnTo>
                  <a:pt x="1054798" y="289293"/>
                </a:lnTo>
                <a:lnTo>
                  <a:pt x="1063256" y="253453"/>
                </a:lnTo>
                <a:lnTo>
                  <a:pt x="1067041" y="221043"/>
                </a:lnTo>
                <a:close/>
              </a:path>
              <a:path w="1666239" h="2032634">
                <a:moveTo>
                  <a:pt x="1330515" y="402628"/>
                </a:moveTo>
                <a:lnTo>
                  <a:pt x="1323390" y="349618"/>
                </a:lnTo>
                <a:lnTo>
                  <a:pt x="1298816" y="310934"/>
                </a:lnTo>
                <a:lnTo>
                  <a:pt x="1227696" y="249656"/>
                </a:lnTo>
                <a:lnTo>
                  <a:pt x="1184960" y="217157"/>
                </a:lnTo>
                <a:lnTo>
                  <a:pt x="1201826" y="232994"/>
                </a:lnTo>
                <a:lnTo>
                  <a:pt x="1214094" y="252780"/>
                </a:lnTo>
                <a:lnTo>
                  <a:pt x="1221790" y="276364"/>
                </a:lnTo>
                <a:lnTo>
                  <a:pt x="1224940" y="303606"/>
                </a:lnTo>
                <a:lnTo>
                  <a:pt x="1223556" y="334378"/>
                </a:lnTo>
                <a:lnTo>
                  <a:pt x="1207300" y="405930"/>
                </a:lnTo>
                <a:lnTo>
                  <a:pt x="1192466" y="446405"/>
                </a:lnTo>
                <a:lnTo>
                  <a:pt x="1173187" y="489851"/>
                </a:lnTo>
                <a:lnTo>
                  <a:pt x="1149489" y="536105"/>
                </a:lnTo>
                <a:lnTo>
                  <a:pt x="1121397" y="585025"/>
                </a:lnTo>
                <a:lnTo>
                  <a:pt x="1088923" y="636473"/>
                </a:lnTo>
                <a:lnTo>
                  <a:pt x="1052106" y="690295"/>
                </a:lnTo>
                <a:lnTo>
                  <a:pt x="1010958" y="746379"/>
                </a:lnTo>
                <a:lnTo>
                  <a:pt x="965492" y="804557"/>
                </a:lnTo>
                <a:lnTo>
                  <a:pt x="915758" y="864692"/>
                </a:lnTo>
                <a:lnTo>
                  <a:pt x="879627" y="906487"/>
                </a:lnTo>
                <a:lnTo>
                  <a:pt x="842441" y="948042"/>
                </a:lnTo>
                <a:lnTo>
                  <a:pt x="804303" y="989304"/>
                </a:lnTo>
                <a:lnTo>
                  <a:pt x="765289" y="1030211"/>
                </a:lnTo>
                <a:lnTo>
                  <a:pt x="725474" y="1070698"/>
                </a:lnTo>
                <a:lnTo>
                  <a:pt x="684949" y="1110703"/>
                </a:lnTo>
                <a:lnTo>
                  <a:pt x="643801" y="1150162"/>
                </a:lnTo>
                <a:lnTo>
                  <a:pt x="602107" y="1189024"/>
                </a:lnTo>
                <a:lnTo>
                  <a:pt x="559968" y="1227213"/>
                </a:lnTo>
                <a:lnTo>
                  <a:pt x="517448" y="1264678"/>
                </a:lnTo>
                <a:lnTo>
                  <a:pt x="474649" y="1301343"/>
                </a:lnTo>
                <a:lnTo>
                  <a:pt x="431647" y="1337157"/>
                </a:lnTo>
                <a:lnTo>
                  <a:pt x="388531" y="1372044"/>
                </a:lnTo>
                <a:lnTo>
                  <a:pt x="345389" y="1405953"/>
                </a:lnTo>
                <a:lnTo>
                  <a:pt x="302285" y="1438821"/>
                </a:lnTo>
                <a:lnTo>
                  <a:pt x="259334" y="1470583"/>
                </a:lnTo>
                <a:lnTo>
                  <a:pt x="216598" y="1501165"/>
                </a:lnTo>
                <a:lnTo>
                  <a:pt x="174167" y="1530527"/>
                </a:lnTo>
                <a:lnTo>
                  <a:pt x="132130" y="1558594"/>
                </a:lnTo>
                <a:lnTo>
                  <a:pt x="90576" y="1585290"/>
                </a:lnTo>
                <a:lnTo>
                  <a:pt x="49568" y="1610575"/>
                </a:lnTo>
                <a:lnTo>
                  <a:pt x="9220" y="1634375"/>
                </a:lnTo>
                <a:lnTo>
                  <a:pt x="0" y="1639557"/>
                </a:lnTo>
                <a:lnTo>
                  <a:pt x="0" y="1796491"/>
                </a:lnTo>
                <a:lnTo>
                  <a:pt x="52539" y="1768944"/>
                </a:lnTo>
                <a:lnTo>
                  <a:pt x="92887" y="1746288"/>
                </a:lnTo>
                <a:lnTo>
                  <a:pt x="133972" y="1722069"/>
                </a:lnTo>
                <a:lnTo>
                  <a:pt x="175717" y="1696326"/>
                </a:lnTo>
                <a:lnTo>
                  <a:pt x="218033" y="1669135"/>
                </a:lnTo>
                <a:lnTo>
                  <a:pt x="260832" y="1640573"/>
                </a:lnTo>
                <a:lnTo>
                  <a:pt x="304025" y="1610690"/>
                </a:lnTo>
                <a:lnTo>
                  <a:pt x="347535" y="1579549"/>
                </a:lnTo>
                <a:lnTo>
                  <a:pt x="391274" y="1547215"/>
                </a:lnTo>
                <a:lnTo>
                  <a:pt x="435140" y="1513751"/>
                </a:lnTo>
                <a:lnTo>
                  <a:pt x="479069" y="1479232"/>
                </a:lnTo>
                <a:lnTo>
                  <a:pt x="522960" y="1443710"/>
                </a:lnTo>
                <a:lnTo>
                  <a:pt x="566737" y="1407248"/>
                </a:lnTo>
                <a:lnTo>
                  <a:pt x="610311" y="1369910"/>
                </a:lnTo>
                <a:lnTo>
                  <a:pt x="653580" y="1331772"/>
                </a:lnTo>
                <a:lnTo>
                  <a:pt x="696480" y="1292898"/>
                </a:lnTo>
                <a:lnTo>
                  <a:pt x="738911" y="1253337"/>
                </a:lnTo>
                <a:lnTo>
                  <a:pt x="780796" y="1213154"/>
                </a:lnTo>
                <a:lnTo>
                  <a:pt x="822032" y="1172425"/>
                </a:lnTo>
                <a:lnTo>
                  <a:pt x="862558" y="1131201"/>
                </a:lnTo>
                <a:lnTo>
                  <a:pt x="902271" y="1089558"/>
                </a:lnTo>
                <a:lnTo>
                  <a:pt x="941082" y="1047546"/>
                </a:lnTo>
                <a:lnTo>
                  <a:pt x="978916" y="1005243"/>
                </a:lnTo>
                <a:lnTo>
                  <a:pt x="1015682" y="962698"/>
                </a:lnTo>
                <a:lnTo>
                  <a:pt x="1064831" y="903312"/>
                </a:lnTo>
                <a:lnTo>
                  <a:pt x="1109878" y="845794"/>
                </a:lnTo>
                <a:lnTo>
                  <a:pt x="1150823" y="790282"/>
                </a:lnTo>
                <a:lnTo>
                  <a:pt x="1187615" y="736904"/>
                </a:lnTo>
                <a:lnTo>
                  <a:pt x="1220254" y="685800"/>
                </a:lnTo>
                <a:lnTo>
                  <a:pt x="1248714" y="637095"/>
                </a:lnTo>
                <a:lnTo>
                  <a:pt x="1272971" y="590931"/>
                </a:lnTo>
                <a:lnTo>
                  <a:pt x="1293012" y="547420"/>
                </a:lnTo>
                <a:lnTo>
                  <a:pt x="1308798" y="506704"/>
                </a:lnTo>
                <a:lnTo>
                  <a:pt x="1320330" y="468909"/>
                </a:lnTo>
                <a:lnTo>
                  <a:pt x="1327569" y="434174"/>
                </a:lnTo>
                <a:lnTo>
                  <a:pt x="1330515" y="402628"/>
                </a:lnTo>
                <a:close/>
              </a:path>
              <a:path w="1666239" h="2032634">
                <a:moveTo>
                  <a:pt x="1530451" y="660196"/>
                </a:moveTo>
                <a:lnTo>
                  <a:pt x="1525054" y="607669"/>
                </a:lnTo>
                <a:lnTo>
                  <a:pt x="1495056" y="550824"/>
                </a:lnTo>
                <a:lnTo>
                  <a:pt x="1465872" y="506666"/>
                </a:lnTo>
                <a:lnTo>
                  <a:pt x="1435595" y="463334"/>
                </a:lnTo>
                <a:lnTo>
                  <a:pt x="1447215" y="483870"/>
                </a:lnTo>
                <a:lnTo>
                  <a:pt x="1454302" y="508165"/>
                </a:lnTo>
                <a:lnTo>
                  <a:pt x="1456855" y="536092"/>
                </a:lnTo>
                <a:lnTo>
                  <a:pt x="1454899" y="567499"/>
                </a:lnTo>
                <a:lnTo>
                  <a:pt x="1448447" y="602259"/>
                </a:lnTo>
                <a:lnTo>
                  <a:pt x="1437551" y="640232"/>
                </a:lnTo>
                <a:lnTo>
                  <a:pt x="1422196" y="681278"/>
                </a:lnTo>
                <a:lnTo>
                  <a:pt x="1402422" y="725258"/>
                </a:lnTo>
                <a:lnTo>
                  <a:pt x="1378242" y="772020"/>
                </a:lnTo>
                <a:lnTo>
                  <a:pt x="1349679" y="821448"/>
                </a:lnTo>
                <a:lnTo>
                  <a:pt x="1316774" y="873379"/>
                </a:lnTo>
                <a:lnTo>
                  <a:pt x="1279525" y="927684"/>
                </a:lnTo>
                <a:lnTo>
                  <a:pt x="1237945" y="984224"/>
                </a:lnTo>
                <a:lnTo>
                  <a:pt x="1192085" y="1042860"/>
                </a:lnTo>
                <a:lnTo>
                  <a:pt x="1141958" y="1103439"/>
                </a:lnTo>
                <a:lnTo>
                  <a:pt x="1105179" y="1145971"/>
                </a:lnTo>
                <a:lnTo>
                  <a:pt x="1067346" y="1188262"/>
                </a:lnTo>
                <a:lnTo>
                  <a:pt x="1028522" y="1230261"/>
                </a:lnTo>
                <a:lnTo>
                  <a:pt x="988796" y="1271905"/>
                </a:lnTo>
                <a:lnTo>
                  <a:pt x="948270" y="1313116"/>
                </a:lnTo>
                <a:lnTo>
                  <a:pt x="907021" y="1353832"/>
                </a:lnTo>
                <a:lnTo>
                  <a:pt x="865136" y="1394015"/>
                </a:lnTo>
                <a:lnTo>
                  <a:pt x="822693" y="1433563"/>
                </a:lnTo>
                <a:lnTo>
                  <a:pt x="779792" y="1472438"/>
                </a:lnTo>
                <a:lnTo>
                  <a:pt x="736511" y="1510576"/>
                </a:lnTo>
                <a:lnTo>
                  <a:pt x="692950" y="1547901"/>
                </a:lnTo>
                <a:lnTo>
                  <a:pt x="649173" y="1584363"/>
                </a:lnTo>
                <a:lnTo>
                  <a:pt x="605269" y="1619885"/>
                </a:lnTo>
                <a:lnTo>
                  <a:pt x="561340" y="1654403"/>
                </a:lnTo>
                <a:lnTo>
                  <a:pt x="517474" y="1687868"/>
                </a:lnTo>
                <a:lnTo>
                  <a:pt x="473735" y="1720189"/>
                </a:lnTo>
                <a:lnTo>
                  <a:pt x="430225" y="1751342"/>
                </a:lnTo>
                <a:lnTo>
                  <a:pt x="387032" y="1781225"/>
                </a:lnTo>
                <a:lnTo>
                  <a:pt x="344233" y="1809800"/>
                </a:lnTo>
                <a:lnTo>
                  <a:pt x="301917" y="1836991"/>
                </a:lnTo>
                <a:lnTo>
                  <a:pt x="260184" y="1862734"/>
                </a:lnTo>
                <a:lnTo>
                  <a:pt x="219100" y="1886966"/>
                </a:lnTo>
                <a:lnTo>
                  <a:pt x="178752" y="1909622"/>
                </a:lnTo>
                <a:lnTo>
                  <a:pt x="139255" y="1930641"/>
                </a:lnTo>
                <a:lnTo>
                  <a:pt x="100660" y="1949970"/>
                </a:lnTo>
                <a:lnTo>
                  <a:pt x="63068" y="1967522"/>
                </a:lnTo>
                <a:lnTo>
                  <a:pt x="26568" y="1983257"/>
                </a:lnTo>
                <a:lnTo>
                  <a:pt x="0" y="1993671"/>
                </a:lnTo>
                <a:lnTo>
                  <a:pt x="0" y="2032177"/>
                </a:lnTo>
                <a:lnTo>
                  <a:pt x="208508" y="2032177"/>
                </a:lnTo>
                <a:lnTo>
                  <a:pt x="236423" y="2018207"/>
                </a:lnTo>
                <a:lnTo>
                  <a:pt x="275234" y="1997557"/>
                </a:lnTo>
                <a:lnTo>
                  <a:pt x="314845" y="1975307"/>
                </a:lnTo>
                <a:lnTo>
                  <a:pt x="355206" y="1951507"/>
                </a:lnTo>
                <a:lnTo>
                  <a:pt x="396201" y="1926221"/>
                </a:lnTo>
                <a:lnTo>
                  <a:pt x="437756" y="1899513"/>
                </a:lnTo>
                <a:lnTo>
                  <a:pt x="479793" y="1871446"/>
                </a:lnTo>
                <a:lnTo>
                  <a:pt x="522224" y="1842096"/>
                </a:lnTo>
                <a:lnTo>
                  <a:pt x="564946" y="1811502"/>
                </a:lnTo>
                <a:lnTo>
                  <a:pt x="607910" y="1779739"/>
                </a:lnTo>
                <a:lnTo>
                  <a:pt x="651002" y="1746872"/>
                </a:lnTo>
                <a:lnTo>
                  <a:pt x="694143" y="1712950"/>
                </a:lnTo>
                <a:lnTo>
                  <a:pt x="737260" y="1678063"/>
                </a:lnTo>
                <a:lnTo>
                  <a:pt x="780262" y="1642249"/>
                </a:lnTo>
                <a:lnTo>
                  <a:pt x="823048" y="1605572"/>
                </a:lnTo>
                <a:lnTo>
                  <a:pt x="865568" y="1568107"/>
                </a:lnTo>
                <a:lnTo>
                  <a:pt x="907707" y="1529918"/>
                </a:lnTo>
                <a:lnTo>
                  <a:pt x="949388" y="1491056"/>
                </a:lnTo>
                <a:lnTo>
                  <a:pt x="990536" y="1451584"/>
                </a:lnTo>
                <a:lnTo>
                  <a:pt x="1031062" y="1411566"/>
                </a:lnTo>
                <a:lnTo>
                  <a:pt x="1070864" y="1371079"/>
                </a:lnTo>
                <a:lnTo>
                  <a:pt x="1109891" y="1330172"/>
                </a:lnTo>
                <a:lnTo>
                  <a:pt x="1148029" y="1288910"/>
                </a:lnTo>
                <a:lnTo>
                  <a:pt x="1185202" y="1247355"/>
                </a:lnTo>
                <a:lnTo>
                  <a:pt x="1221333" y="1205560"/>
                </a:lnTo>
                <a:lnTo>
                  <a:pt x="1268996" y="1148003"/>
                </a:lnTo>
                <a:lnTo>
                  <a:pt x="1312748" y="1092225"/>
                </a:lnTo>
                <a:lnTo>
                  <a:pt x="1352550" y="1038364"/>
                </a:lnTo>
                <a:lnTo>
                  <a:pt x="1388402" y="986536"/>
                </a:lnTo>
                <a:lnTo>
                  <a:pt x="1420279" y="936879"/>
                </a:lnTo>
                <a:lnTo>
                  <a:pt x="1448155" y="889508"/>
                </a:lnTo>
                <a:lnTo>
                  <a:pt x="1472018" y="844537"/>
                </a:lnTo>
                <a:lnTo>
                  <a:pt x="1491856" y="802106"/>
                </a:lnTo>
                <a:lnTo>
                  <a:pt x="1507629" y="762342"/>
                </a:lnTo>
                <a:lnTo>
                  <a:pt x="1519339" y="725347"/>
                </a:lnTo>
                <a:lnTo>
                  <a:pt x="1526946" y="691261"/>
                </a:lnTo>
                <a:lnTo>
                  <a:pt x="1530451" y="660196"/>
                </a:lnTo>
                <a:close/>
              </a:path>
              <a:path w="1666239" h="2032634">
                <a:moveTo>
                  <a:pt x="1630768" y="1445056"/>
                </a:moveTo>
                <a:lnTo>
                  <a:pt x="1604086" y="1515122"/>
                </a:lnTo>
                <a:lnTo>
                  <a:pt x="1582889" y="1555203"/>
                </a:lnTo>
                <a:lnTo>
                  <a:pt x="1556486" y="1598358"/>
                </a:lnTo>
                <a:lnTo>
                  <a:pt x="1524939" y="1644345"/>
                </a:lnTo>
                <a:lnTo>
                  <a:pt x="1488262" y="1692960"/>
                </a:lnTo>
                <a:lnTo>
                  <a:pt x="1446491" y="1743951"/>
                </a:lnTo>
                <a:lnTo>
                  <a:pt x="1409865" y="1785861"/>
                </a:lnTo>
                <a:lnTo>
                  <a:pt x="1371600" y="1827326"/>
                </a:lnTo>
                <a:lnTo>
                  <a:pt x="1331925" y="1868182"/>
                </a:lnTo>
                <a:lnTo>
                  <a:pt x="1291082" y="1908263"/>
                </a:lnTo>
                <a:lnTo>
                  <a:pt x="1249273" y="1947392"/>
                </a:lnTo>
                <a:lnTo>
                  <a:pt x="1206754" y="1985416"/>
                </a:lnTo>
                <a:lnTo>
                  <a:pt x="1163726" y="2022170"/>
                </a:lnTo>
                <a:lnTo>
                  <a:pt x="1151445" y="2032177"/>
                </a:lnTo>
                <a:lnTo>
                  <a:pt x="1215059" y="2032177"/>
                </a:lnTo>
                <a:lnTo>
                  <a:pt x="1278928" y="1975954"/>
                </a:lnTo>
                <a:lnTo>
                  <a:pt x="1321219" y="1935873"/>
                </a:lnTo>
                <a:lnTo>
                  <a:pt x="1362252" y="1894713"/>
                </a:lnTo>
                <a:lnTo>
                  <a:pt x="1401660" y="1852701"/>
                </a:lnTo>
                <a:lnTo>
                  <a:pt x="1439125" y="1810105"/>
                </a:lnTo>
                <a:lnTo>
                  <a:pt x="1478419" y="1761883"/>
                </a:lnTo>
                <a:lnTo>
                  <a:pt x="1512252" y="1716239"/>
                </a:lnTo>
                <a:lnTo>
                  <a:pt x="1540573" y="1673453"/>
                </a:lnTo>
                <a:lnTo>
                  <a:pt x="1563370" y="1633804"/>
                </a:lnTo>
                <a:lnTo>
                  <a:pt x="1580603" y="1597583"/>
                </a:lnTo>
                <a:lnTo>
                  <a:pt x="1602422" y="1536839"/>
                </a:lnTo>
                <a:lnTo>
                  <a:pt x="1622691" y="1475473"/>
                </a:lnTo>
                <a:lnTo>
                  <a:pt x="1630768" y="1445056"/>
                </a:lnTo>
                <a:close/>
              </a:path>
              <a:path w="1666239" h="2032634">
                <a:moveTo>
                  <a:pt x="1641894" y="930973"/>
                </a:moveTo>
                <a:lnTo>
                  <a:pt x="1629905" y="869492"/>
                </a:lnTo>
                <a:lnTo>
                  <a:pt x="1609102" y="798906"/>
                </a:lnTo>
                <a:lnTo>
                  <a:pt x="1598993" y="766267"/>
                </a:lnTo>
                <a:lnTo>
                  <a:pt x="1604860" y="791298"/>
                </a:lnTo>
                <a:lnTo>
                  <a:pt x="1605965" y="820089"/>
                </a:lnTo>
                <a:lnTo>
                  <a:pt x="1594027" y="888365"/>
                </a:lnTo>
                <a:lnTo>
                  <a:pt x="1581035" y="927519"/>
                </a:lnTo>
                <a:lnTo>
                  <a:pt x="1563370" y="969822"/>
                </a:lnTo>
                <a:lnTo>
                  <a:pt x="1541094" y="1015123"/>
                </a:lnTo>
                <a:lnTo>
                  <a:pt x="1514195" y="1063269"/>
                </a:lnTo>
                <a:lnTo>
                  <a:pt x="1482712" y="1114082"/>
                </a:lnTo>
                <a:lnTo>
                  <a:pt x="1446682" y="1167434"/>
                </a:lnTo>
                <a:lnTo>
                  <a:pt x="1406118" y="1223162"/>
                </a:lnTo>
                <a:lnTo>
                  <a:pt x="1361046" y="1281099"/>
                </a:lnTo>
                <a:lnTo>
                  <a:pt x="1311490" y="1341107"/>
                </a:lnTo>
                <a:lnTo>
                  <a:pt x="1274660" y="1383665"/>
                </a:lnTo>
                <a:lnTo>
                  <a:pt x="1236713" y="1425943"/>
                </a:lnTo>
                <a:lnTo>
                  <a:pt x="1197724" y="1467916"/>
                </a:lnTo>
                <a:lnTo>
                  <a:pt x="1157795" y="1509471"/>
                </a:lnTo>
                <a:lnTo>
                  <a:pt x="1117015" y="1550568"/>
                </a:lnTo>
                <a:lnTo>
                  <a:pt x="1075512" y="1591106"/>
                </a:lnTo>
                <a:lnTo>
                  <a:pt x="1033360" y="1631022"/>
                </a:lnTo>
                <a:lnTo>
                  <a:pt x="990663" y="1670253"/>
                </a:lnTo>
                <a:lnTo>
                  <a:pt x="947521" y="1708721"/>
                </a:lnTo>
                <a:lnTo>
                  <a:pt x="904024" y="1746351"/>
                </a:lnTo>
                <a:lnTo>
                  <a:pt x="860285" y="1783067"/>
                </a:lnTo>
                <a:lnTo>
                  <a:pt x="816406" y="1818792"/>
                </a:lnTo>
                <a:lnTo>
                  <a:pt x="772464" y="1853476"/>
                </a:lnTo>
                <a:lnTo>
                  <a:pt x="728573" y="1887016"/>
                </a:lnTo>
                <a:lnTo>
                  <a:pt x="684834" y="1919351"/>
                </a:lnTo>
                <a:lnTo>
                  <a:pt x="641337" y="1950427"/>
                </a:lnTo>
                <a:lnTo>
                  <a:pt x="598182" y="1980145"/>
                </a:lnTo>
                <a:lnTo>
                  <a:pt x="555472" y="2008441"/>
                </a:lnTo>
                <a:lnTo>
                  <a:pt x="518109" y="2032177"/>
                </a:lnTo>
                <a:lnTo>
                  <a:pt x="700722" y="2032177"/>
                </a:lnTo>
                <a:lnTo>
                  <a:pt x="747052" y="1999856"/>
                </a:lnTo>
                <a:lnTo>
                  <a:pt x="789863" y="1968754"/>
                </a:lnTo>
                <a:lnTo>
                  <a:pt x="832866" y="1936407"/>
                </a:lnTo>
                <a:lnTo>
                  <a:pt x="875969" y="1902866"/>
                </a:lnTo>
                <a:lnTo>
                  <a:pt x="919060" y="1868233"/>
                </a:lnTo>
                <a:lnTo>
                  <a:pt x="962037" y="1832559"/>
                </a:lnTo>
                <a:lnTo>
                  <a:pt x="1004798" y="1795945"/>
                </a:lnTo>
                <a:lnTo>
                  <a:pt x="1047229" y="1758442"/>
                </a:lnTo>
                <a:lnTo>
                  <a:pt x="1089253" y="1720151"/>
                </a:lnTo>
                <a:lnTo>
                  <a:pt x="1130731" y="1681137"/>
                </a:lnTo>
                <a:lnTo>
                  <a:pt x="1171587" y="1641475"/>
                </a:lnTo>
                <a:lnTo>
                  <a:pt x="1211707" y="1601254"/>
                </a:lnTo>
                <a:lnTo>
                  <a:pt x="1250988" y="1560537"/>
                </a:lnTo>
                <a:lnTo>
                  <a:pt x="1289329" y="1519402"/>
                </a:lnTo>
                <a:lnTo>
                  <a:pt x="1326616" y="1477937"/>
                </a:lnTo>
                <a:lnTo>
                  <a:pt x="1362760" y="1436204"/>
                </a:lnTo>
                <a:lnTo>
                  <a:pt x="1411389" y="1377276"/>
                </a:lnTo>
                <a:lnTo>
                  <a:pt x="1455445" y="1320457"/>
                </a:lnTo>
                <a:lnTo>
                  <a:pt x="1494904" y="1265897"/>
                </a:lnTo>
                <a:lnTo>
                  <a:pt x="1529740" y="1213777"/>
                </a:lnTo>
                <a:lnTo>
                  <a:pt x="1559915" y="1164259"/>
                </a:lnTo>
                <a:lnTo>
                  <a:pt x="1585429" y="1117511"/>
                </a:lnTo>
                <a:lnTo>
                  <a:pt x="1606232" y="1073683"/>
                </a:lnTo>
                <a:lnTo>
                  <a:pt x="1622298" y="1032954"/>
                </a:lnTo>
                <a:lnTo>
                  <a:pt x="1633613" y="995476"/>
                </a:lnTo>
                <a:lnTo>
                  <a:pt x="1640154" y="961428"/>
                </a:lnTo>
                <a:lnTo>
                  <a:pt x="1641894" y="930973"/>
                </a:lnTo>
                <a:close/>
              </a:path>
              <a:path w="1666239" h="2032634">
                <a:moveTo>
                  <a:pt x="1665643" y="1171498"/>
                </a:moveTo>
                <a:lnTo>
                  <a:pt x="1665579" y="1133703"/>
                </a:lnTo>
                <a:lnTo>
                  <a:pt x="1665122" y="1098613"/>
                </a:lnTo>
                <a:lnTo>
                  <a:pt x="1664169" y="1125994"/>
                </a:lnTo>
                <a:lnTo>
                  <a:pt x="1658772" y="1156716"/>
                </a:lnTo>
                <a:lnTo>
                  <a:pt x="1634667" y="1227582"/>
                </a:lnTo>
                <a:lnTo>
                  <a:pt x="1616024" y="1267409"/>
                </a:lnTo>
                <a:lnTo>
                  <a:pt x="1593011" y="1309979"/>
                </a:lnTo>
                <a:lnTo>
                  <a:pt x="1565668" y="1355115"/>
                </a:lnTo>
                <a:lnTo>
                  <a:pt x="1534007" y="1402676"/>
                </a:lnTo>
                <a:lnTo>
                  <a:pt x="1498066" y="1452499"/>
                </a:lnTo>
                <a:lnTo>
                  <a:pt x="1457871" y="1504442"/>
                </a:lnTo>
                <a:lnTo>
                  <a:pt x="1413446" y="1558340"/>
                </a:lnTo>
                <a:lnTo>
                  <a:pt x="1376832" y="1600517"/>
                </a:lnTo>
                <a:lnTo>
                  <a:pt x="1338922" y="1642376"/>
                </a:lnTo>
                <a:lnTo>
                  <a:pt x="1299870" y="1683842"/>
                </a:lnTo>
                <a:lnTo>
                  <a:pt x="1259789" y="1724799"/>
                </a:lnTo>
                <a:lnTo>
                  <a:pt x="1218806" y="1765160"/>
                </a:lnTo>
                <a:lnTo>
                  <a:pt x="1177061" y="1804822"/>
                </a:lnTo>
                <a:lnTo>
                  <a:pt x="1134694" y="1843697"/>
                </a:lnTo>
                <a:lnTo>
                  <a:pt x="1091831" y="1881682"/>
                </a:lnTo>
                <a:lnTo>
                  <a:pt x="1048588" y="1918677"/>
                </a:lnTo>
                <a:lnTo>
                  <a:pt x="1005116" y="1954593"/>
                </a:lnTo>
                <a:lnTo>
                  <a:pt x="961542" y="1989328"/>
                </a:lnTo>
                <a:lnTo>
                  <a:pt x="917994" y="2022779"/>
                </a:lnTo>
                <a:lnTo>
                  <a:pt x="905268" y="2032177"/>
                </a:lnTo>
                <a:lnTo>
                  <a:pt x="1025969" y="2032177"/>
                </a:lnTo>
                <a:lnTo>
                  <a:pt x="1074877" y="1993150"/>
                </a:lnTo>
                <a:lnTo>
                  <a:pt x="1117587" y="1957527"/>
                </a:lnTo>
                <a:lnTo>
                  <a:pt x="1160018" y="1920773"/>
                </a:lnTo>
                <a:lnTo>
                  <a:pt x="1201991" y="1883003"/>
                </a:lnTo>
                <a:lnTo>
                  <a:pt x="1243368" y="1844344"/>
                </a:lnTo>
                <a:lnTo>
                  <a:pt x="1283995" y="1804885"/>
                </a:lnTo>
                <a:lnTo>
                  <a:pt x="1323721" y="1764741"/>
                </a:lnTo>
                <a:lnTo>
                  <a:pt x="1362379" y="1724050"/>
                </a:lnTo>
                <a:lnTo>
                  <a:pt x="1399819" y="1682902"/>
                </a:lnTo>
                <a:lnTo>
                  <a:pt x="1435912" y="1641411"/>
                </a:lnTo>
                <a:lnTo>
                  <a:pt x="1481340" y="1586128"/>
                </a:lnTo>
                <a:lnTo>
                  <a:pt x="1521802" y="1533156"/>
                </a:lnTo>
                <a:lnTo>
                  <a:pt x="1557261" y="1482699"/>
                </a:lnTo>
                <a:lnTo>
                  <a:pt x="1587715" y="1434973"/>
                </a:lnTo>
                <a:lnTo>
                  <a:pt x="1613103" y="1390167"/>
                </a:lnTo>
                <a:lnTo>
                  <a:pt x="1633410" y="1348486"/>
                </a:lnTo>
                <a:lnTo>
                  <a:pt x="1648599" y="1310132"/>
                </a:lnTo>
                <a:lnTo>
                  <a:pt x="1663509" y="1244231"/>
                </a:lnTo>
                <a:lnTo>
                  <a:pt x="1665033" y="1209255"/>
                </a:lnTo>
                <a:lnTo>
                  <a:pt x="1665643" y="1171498"/>
                </a:lnTo>
                <a:close/>
              </a:path>
            </a:pathLst>
          </a:custGeom>
          <a:solidFill>
            <a:srgbClr val="22A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03761" y="1633727"/>
            <a:ext cx="988694" cy="1818005"/>
            <a:chOff x="11203761" y="1633727"/>
            <a:chExt cx="988694" cy="1818005"/>
          </a:xfrm>
        </p:grpSpPr>
        <p:sp>
          <p:nvSpPr>
            <p:cNvPr id="5" name="object 5"/>
            <p:cNvSpPr/>
            <p:nvPr/>
          </p:nvSpPr>
          <p:spPr>
            <a:xfrm>
              <a:off x="11472576" y="1841931"/>
              <a:ext cx="116243" cy="1050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03750" y="1633727"/>
              <a:ext cx="988694" cy="1776095"/>
            </a:xfrm>
            <a:custGeom>
              <a:avLst/>
              <a:gdLst/>
              <a:ahLst/>
              <a:cxnLst/>
              <a:rect l="l" t="t" r="r" b="b"/>
              <a:pathLst>
                <a:path w="988695" h="1776095">
                  <a:moveTo>
                    <a:pt x="615696" y="102958"/>
                  </a:moveTo>
                  <a:lnTo>
                    <a:pt x="608291" y="82842"/>
                  </a:lnTo>
                  <a:lnTo>
                    <a:pt x="588619" y="73304"/>
                  </a:lnTo>
                  <a:lnTo>
                    <a:pt x="556514" y="75488"/>
                  </a:lnTo>
                  <a:lnTo>
                    <a:pt x="535762" y="86258"/>
                  </a:lnTo>
                  <a:lnTo>
                    <a:pt x="515213" y="97790"/>
                  </a:lnTo>
                  <a:lnTo>
                    <a:pt x="494906" y="110083"/>
                  </a:lnTo>
                  <a:lnTo>
                    <a:pt x="474853" y="123126"/>
                  </a:lnTo>
                  <a:lnTo>
                    <a:pt x="503275" y="123291"/>
                  </a:lnTo>
                  <a:lnTo>
                    <a:pt x="515073" y="138607"/>
                  </a:lnTo>
                  <a:lnTo>
                    <a:pt x="490181" y="206108"/>
                  </a:lnTo>
                  <a:lnTo>
                    <a:pt x="454177" y="253974"/>
                  </a:lnTo>
                  <a:lnTo>
                    <a:pt x="415137" y="296164"/>
                  </a:lnTo>
                  <a:lnTo>
                    <a:pt x="372414" y="335737"/>
                  </a:lnTo>
                  <a:lnTo>
                    <a:pt x="328320" y="370992"/>
                  </a:lnTo>
                  <a:lnTo>
                    <a:pt x="285178" y="400227"/>
                  </a:lnTo>
                  <a:lnTo>
                    <a:pt x="245300" y="421728"/>
                  </a:lnTo>
                  <a:lnTo>
                    <a:pt x="211404" y="433666"/>
                  </a:lnTo>
                  <a:lnTo>
                    <a:pt x="182575" y="433628"/>
                  </a:lnTo>
                  <a:lnTo>
                    <a:pt x="170764" y="418299"/>
                  </a:lnTo>
                  <a:lnTo>
                    <a:pt x="175221" y="389953"/>
                  </a:lnTo>
                  <a:lnTo>
                    <a:pt x="195643" y="350786"/>
                  </a:lnTo>
                  <a:lnTo>
                    <a:pt x="231698" y="302945"/>
                  </a:lnTo>
                  <a:lnTo>
                    <a:pt x="270725" y="260832"/>
                  </a:lnTo>
                  <a:lnTo>
                    <a:pt x="313486" y="221246"/>
                  </a:lnTo>
                  <a:lnTo>
                    <a:pt x="357568" y="185978"/>
                  </a:lnTo>
                  <a:lnTo>
                    <a:pt x="400697" y="156730"/>
                  </a:lnTo>
                  <a:lnTo>
                    <a:pt x="440563" y="135204"/>
                  </a:lnTo>
                  <a:lnTo>
                    <a:pt x="474853" y="123126"/>
                  </a:lnTo>
                  <a:lnTo>
                    <a:pt x="494792" y="110134"/>
                  </a:lnTo>
                  <a:lnTo>
                    <a:pt x="515048" y="97866"/>
                  </a:lnTo>
                  <a:lnTo>
                    <a:pt x="535622" y="86309"/>
                  </a:lnTo>
                  <a:lnTo>
                    <a:pt x="556514" y="75488"/>
                  </a:lnTo>
                  <a:lnTo>
                    <a:pt x="539140" y="80302"/>
                  </a:lnTo>
                  <a:lnTo>
                    <a:pt x="500227" y="96050"/>
                  </a:lnTo>
                  <a:lnTo>
                    <a:pt x="449338" y="123367"/>
                  </a:lnTo>
                  <a:lnTo>
                    <a:pt x="404583" y="151345"/>
                  </a:lnTo>
                  <a:lnTo>
                    <a:pt x="367423" y="177393"/>
                  </a:lnTo>
                  <a:lnTo>
                    <a:pt x="334860" y="202666"/>
                  </a:lnTo>
                  <a:lnTo>
                    <a:pt x="304787" y="228155"/>
                  </a:lnTo>
                  <a:lnTo>
                    <a:pt x="275666" y="254914"/>
                  </a:lnTo>
                  <a:lnTo>
                    <a:pt x="246189" y="284797"/>
                  </a:lnTo>
                  <a:lnTo>
                    <a:pt x="214871" y="319862"/>
                  </a:lnTo>
                  <a:lnTo>
                    <a:pt x="183946" y="358762"/>
                  </a:lnTo>
                  <a:lnTo>
                    <a:pt x="132892" y="435140"/>
                  </a:lnTo>
                  <a:lnTo>
                    <a:pt x="114617" y="480606"/>
                  </a:lnTo>
                  <a:lnTo>
                    <a:pt x="114757" y="512800"/>
                  </a:lnTo>
                  <a:lnTo>
                    <a:pt x="133654" y="529526"/>
                  </a:lnTo>
                  <a:lnTo>
                    <a:pt x="171653" y="528612"/>
                  </a:lnTo>
                  <a:lnTo>
                    <a:pt x="240271" y="502005"/>
                  </a:lnTo>
                  <a:lnTo>
                    <a:pt x="279781" y="479679"/>
                  </a:lnTo>
                  <a:lnTo>
                    <a:pt x="321398" y="452361"/>
                  </a:lnTo>
                  <a:lnTo>
                    <a:pt x="346494" y="433793"/>
                  </a:lnTo>
                  <a:lnTo>
                    <a:pt x="364134" y="420751"/>
                  </a:lnTo>
                  <a:lnTo>
                    <a:pt x="406996" y="385610"/>
                  </a:lnTo>
                  <a:lnTo>
                    <a:pt x="448983" y="347675"/>
                  </a:lnTo>
                  <a:lnTo>
                    <a:pt x="489077" y="307682"/>
                  </a:lnTo>
                  <a:lnTo>
                    <a:pt x="526300" y="266369"/>
                  </a:lnTo>
                  <a:lnTo>
                    <a:pt x="566140" y="215366"/>
                  </a:lnTo>
                  <a:lnTo>
                    <a:pt x="594448" y="170357"/>
                  </a:lnTo>
                  <a:lnTo>
                    <a:pt x="611022" y="132511"/>
                  </a:lnTo>
                  <a:lnTo>
                    <a:pt x="615696" y="102958"/>
                  </a:lnTo>
                  <a:close/>
                </a:path>
                <a:path w="988695" h="1776095">
                  <a:moveTo>
                    <a:pt x="672973" y="30543"/>
                  </a:moveTo>
                  <a:lnTo>
                    <a:pt x="669163" y="31330"/>
                  </a:lnTo>
                  <a:lnTo>
                    <a:pt x="663702" y="32715"/>
                  </a:lnTo>
                  <a:lnTo>
                    <a:pt x="658050" y="34455"/>
                  </a:lnTo>
                  <a:lnTo>
                    <a:pt x="672973" y="30543"/>
                  </a:lnTo>
                  <a:close/>
                </a:path>
                <a:path w="988695" h="1776095">
                  <a:moveTo>
                    <a:pt x="862863" y="70840"/>
                  </a:moveTo>
                  <a:lnTo>
                    <a:pt x="861479" y="45123"/>
                  </a:lnTo>
                  <a:lnTo>
                    <a:pt x="852424" y="25603"/>
                  </a:lnTo>
                  <a:lnTo>
                    <a:pt x="835609" y="12725"/>
                  </a:lnTo>
                  <a:lnTo>
                    <a:pt x="810971" y="6934"/>
                  </a:lnTo>
                  <a:lnTo>
                    <a:pt x="778446" y="8686"/>
                  </a:lnTo>
                  <a:lnTo>
                    <a:pt x="762495" y="11303"/>
                  </a:lnTo>
                  <a:lnTo>
                    <a:pt x="712266" y="20701"/>
                  </a:lnTo>
                  <a:lnTo>
                    <a:pt x="702779" y="22860"/>
                  </a:lnTo>
                  <a:lnTo>
                    <a:pt x="701687" y="23139"/>
                  </a:lnTo>
                  <a:lnTo>
                    <a:pt x="693318" y="25184"/>
                  </a:lnTo>
                  <a:lnTo>
                    <a:pt x="683895" y="27635"/>
                  </a:lnTo>
                  <a:lnTo>
                    <a:pt x="681443" y="28308"/>
                  </a:lnTo>
                  <a:lnTo>
                    <a:pt x="699198" y="23774"/>
                  </a:lnTo>
                  <a:lnTo>
                    <a:pt x="680631" y="28536"/>
                  </a:lnTo>
                  <a:lnTo>
                    <a:pt x="681443" y="28308"/>
                  </a:lnTo>
                  <a:lnTo>
                    <a:pt x="679564" y="28803"/>
                  </a:lnTo>
                  <a:lnTo>
                    <a:pt x="674408" y="30124"/>
                  </a:lnTo>
                  <a:lnTo>
                    <a:pt x="674662" y="30099"/>
                  </a:lnTo>
                  <a:lnTo>
                    <a:pt x="672973" y="30543"/>
                  </a:lnTo>
                  <a:lnTo>
                    <a:pt x="674497" y="30213"/>
                  </a:lnTo>
                  <a:lnTo>
                    <a:pt x="675068" y="30060"/>
                  </a:lnTo>
                  <a:lnTo>
                    <a:pt x="710907" y="26276"/>
                  </a:lnTo>
                  <a:lnTo>
                    <a:pt x="736828" y="32575"/>
                  </a:lnTo>
                  <a:lnTo>
                    <a:pt x="752297" y="48272"/>
                  </a:lnTo>
                  <a:lnTo>
                    <a:pt x="757428" y="72618"/>
                  </a:lnTo>
                  <a:lnTo>
                    <a:pt x="752335" y="104851"/>
                  </a:lnTo>
                  <a:lnTo>
                    <a:pt x="737133" y="144221"/>
                  </a:lnTo>
                  <a:lnTo>
                    <a:pt x="711949" y="189966"/>
                  </a:lnTo>
                  <a:lnTo>
                    <a:pt x="676897" y="241350"/>
                  </a:lnTo>
                  <a:lnTo>
                    <a:pt x="632104" y="297586"/>
                  </a:lnTo>
                  <a:lnTo>
                    <a:pt x="596506" y="337794"/>
                  </a:lnTo>
                  <a:lnTo>
                    <a:pt x="558774" y="377278"/>
                  </a:lnTo>
                  <a:lnTo>
                    <a:pt x="519366" y="415683"/>
                  </a:lnTo>
                  <a:lnTo>
                    <a:pt x="478739" y="452678"/>
                  </a:lnTo>
                  <a:lnTo>
                    <a:pt x="437362" y="487895"/>
                  </a:lnTo>
                  <a:lnTo>
                    <a:pt x="395706" y="521030"/>
                  </a:lnTo>
                  <a:lnTo>
                    <a:pt x="354215" y="551700"/>
                  </a:lnTo>
                  <a:lnTo>
                    <a:pt x="313385" y="579577"/>
                  </a:lnTo>
                  <a:lnTo>
                    <a:pt x="273659" y="604316"/>
                  </a:lnTo>
                  <a:lnTo>
                    <a:pt x="235521" y="625576"/>
                  </a:lnTo>
                  <a:lnTo>
                    <a:pt x="199415" y="643013"/>
                  </a:lnTo>
                  <a:lnTo>
                    <a:pt x="135204" y="665022"/>
                  </a:lnTo>
                  <a:lnTo>
                    <a:pt x="86550" y="667448"/>
                  </a:lnTo>
                  <a:lnTo>
                    <a:pt x="59093" y="650087"/>
                  </a:lnTo>
                  <a:lnTo>
                    <a:pt x="52463" y="615099"/>
                  </a:lnTo>
                  <a:lnTo>
                    <a:pt x="66306" y="564616"/>
                  </a:lnTo>
                  <a:lnTo>
                    <a:pt x="57543" y="586562"/>
                  </a:lnTo>
                  <a:lnTo>
                    <a:pt x="42976" y="629551"/>
                  </a:lnTo>
                  <a:lnTo>
                    <a:pt x="30772" y="669556"/>
                  </a:lnTo>
                  <a:lnTo>
                    <a:pt x="22910" y="728535"/>
                  </a:lnTo>
                  <a:lnTo>
                    <a:pt x="37084" y="758482"/>
                  </a:lnTo>
                  <a:lnTo>
                    <a:pt x="69773" y="772299"/>
                  </a:lnTo>
                  <a:lnTo>
                    <a:pt x="121259" y="768311"/>
                  </a:lnTo>
                  <a:lnTo>
                    <a:pt x="186842" y="746823"/>
                  </a:lnTo>
                  <a:lnTo>
                    <a:pt x="223354" y="730211"/>
                  </a:lnTo>
                  <a:lnTo>
                    <a:pt x="261861" y="710044"/>
                  </a:lnTo>
                  <a:lnTo>
                    <a:pt x="301993" y="686587"/>
                  </a:lnTo>
                  <a:lnTo>
                    <a:pt x="343408" y="660120"/>
                  </a:lnTo>
                  <a:lnTo>
                    <a:pt x="385737" y="630897"/>
                  </a:lnTo>
                  <a:lnTo>
                    <a:pt x="428612" y="599198"/>
                  </a:lnTo>
                  <a:lnTo>
                    <a:pt x="471678" y="565289"/>
                  </a:lnTo>
                  <a:lnTo>
                    <a:pt x="514578" y="529424"/>
                  </a:lnTo>
                  <a:lnTo>
                    <a:pt x="556933" y="491871"/>
                  </a:lnTo>
                  <a:lnTo>
                    <a:pt x="598398" y="452920"/>
                  </a:lnTo>
                  <a:lnTo>
                    <a:pt x="638619" y="412813"/>
                  </a:lnTo>
                  <a:lnTo>
                    <a:pt x="677214" y="371830"/>
                  </a:lnTo>
                  <a:lnTo>
                    <a:pt x="713841" y="330238"/>
                  </a:lnTo>
                  <a:lnTo>
                    <a:pt x="757047" y="276733"/>
                  </a:lnTo>
                  <a:lnTo>
                    <a:pt x="792988" y="226733"/>
                  </a:lnTo>
                  <a:lnTo>
                    <a:pt x="821626" y="180695"/>
                  </a:lnTo>
                  <a:lnTo>
                    <a:pt x="842860" y="139077"/>
                  </a:lnTo>
                  <a:lnTo>
                    <a:pt x="856627" y="102298"/>
                  </a:lnTo>
                  <a:lnTo>
                    <a:pt x="862863" y="70840"/>
                  </a:lnTo>
                  <a:close/>
                </a:path>
                <a:path w="988695" h="1776095">
                  <a:moveTo>
                    <a:pt x="988250" y="1547342"/>
                  </a:moveTo>
                  <a:lnTo>
                    <a:pt x="915720" y="1594891"/>
                  </a:lnTo>
                  <a:lnTo>
                    <a:pt x="874674" y="1619783"/>
                  </a:lnTo>
                  <a:lnTo>
                    <a:pt x="834567" y="1642618"/>
                  </a:lnTo>
                  <a:lnTo>
                    <a:pt x="795553" y="1663268"/>
                  </a:lnTo>
                  <a:lnTo>
                    <a:pt x="757783" y="1681632"/>
                  </a:lnTo>
                  <a:lnTo>
                    <a:pt x="721436" y="1697596"/>
                  </a:lnTo>
                  <a:lnTo>
                    <a:pt x="653567" y="1721827"/>
                  </a:lnTo>
                  <a:lnTo>
                    <a:pt x="587387" y="1735772"/>
                  </a:lnTo>
                  <a:lnTo>
                    <a:pt x="556996" y="1737118"/>
                  </a:lnTo>
                  <a:lnTo>
                    <a:pt x="531177" y="1734096"/>
                  </a:lnTo>
                  <a:lnTo>
                    <a:pt x="509879" y="1726869"/>
                  </a:lnTo>
                  <a:lnTo>
                    <a:pt x="513130" y="1728520"/>
                  </a:lnTo>
                  <a:lnTo>
                    <a:pt x="563308" y="1749806"/>
                  </a:lnTo>
                  <a:lnTo>
                    <a:pt x="614057" y="1769783"/>
                  </a:lnTo>
                  <a:lnTo>
                    <a:pt x="655916" y="1775625"/>
                  </a:lnTo>
                  <a:lnTo>
                    <a:pt x="681748" y="1773809"/>
                  </a:lnTo>
                  <a:lnTo>
                    <a:pt x="741845" y="1760702"/>
                  </a:lnTo>
                  <a:lnTo>
                    <a:pt x="807097" y="1737118"/>
                  </a:lnTo>
                  <a:lnTo>
                    <a:pt x="845616" y="1720037"/>
                  </a:lnTo>
                  <a:lnTo>
                    <a:pt x="883272" y="1701368"/>
                  </a:lnTo>
                  <a:lnTo>
                    <a:pt x="922197" y="1680362"/>
                  </a:lnTo>
                  <a:lnTo>
                    <a:pt x="962215" y="1657134"/>
                  </a:lnTo>
                  <a:lnTo>
                    <a:pt x="988250" y="1641043"/>
                  </a:lnTo>
                  <a:lnTo>
                    <a:pt x="988250" y="1547342"/>
                  </a:lnTo>
                  <a:close/>
                </a:path>
                <a:path w="988695" h="1776095">
                  <a:moveTo>
                    <a:pt x="988250" y="1268107"/>
                  </a:moveTo>
                  <a:lnTo>
                    <a:pt x="920267" y="1321054"/>
                  </a:lnTo>
                  <a:lnTo>
                    <a:pt x="877722" y="1352499"/>
                  </a:lnTo>
                  <a:lnTo>
                    <a:pt x="835469" y="1382509"/>
                  </a:lnTo>
                  <a:lnTo>
                    <a:pt x="793623" y="1410982"/>
                  </a:lnTo>
                  <a:lnTo>
                    <a:pt x="752322" y="1437817"/>
                  </a:lnTo>
                  <a:lnTo>
                    <a:pt x="711695" y="1462913"/>
                  </a:lnTo>
                  <a:lnTo>
                    <a:pt x="671868" y="1486192"/>
                  </a:lnTo>
                  <a:lnTo>
                    <a:pt x="632968" y="1507540"/>
                  </a:lnTo>
                  <a:lnTo>
                    <a:pt x="595134" y="1526870"/>
                  </a:lnTo>
                  <a:lnTo>
                    <a:pt x="558495" y="1544091"/>
                  </a:lnTo>
                  <a:lnTo>
                    <a:pt x="523163" y="1559102"/>
                  </a:lnTo>
                  <a:lnTo>
                    <a:pt x="456984" y="1582115"/>
                  </a:lnTo>
                  <a:lnTo>
                    <a:pt x="380161" y="1597025"/>
                  </a:lnTo>
                  <a:lnTo>
                    <a:pt x="341630" y="1596491"/>
                  </a:lnTo>
                  <a:lnTo>
                    <a:pt x="310794" y="1588693"/>
                  </a:lnTo>
                  <a:lnTo>
                    <a:pt x="287616" y="1573936"/>
                  </a:lnTo>
                  <a:lnTo>
                    <a:pt x="308597" y="1592122"/>
                  </a:lnTo>
                  <a:lnTo>
                    <a:pt x="354812" y="1630032"/>
                  </a:lnTo>
                  <a:lnTo>
                    <a:pt x="399415" y="1658658"/>
                  </a:lnTo>
                  <a:lnTo>
                    <a:pt x="428612" y="1664309"/>
                  </a:lnTo>
                  <a:lnTo>
                    <a:pt x="464121" y="1663928"/>
                  </a:lnTo>
                  <a:lnTo>
                    <a:pt x="506018" y="1657223"/>
                  </a:lnTo>
                  <a:lnTo>
                    <a:pt x="570522" y="1638503"/>
                  </a:lnTo>
                  <a:lnTo>
                    <a:pt x="641705" y="1609585"/>
                  </a:lnTo>
                  <a:lnTo>
                    <a:pt x="679450" y="1591551"/>
                  </a:lnTo>
                  <a:lnTo>
                    <a:pt x="718413" y="1571294"/>
                  </a:lnTo>
                  <a:lnTo>
                    <a:pt x="758482" y="1548917"/>
                  </a:lnTo>
                  <a:lnTo>
                    <a:pt x="799503" y="1524508"/>
                  </a:lnTo>
                  <a:lnTo>
                    <a:pt x="841336" y="1498193"/>
                  </a:lnTo>
                  <a:lnTo>
                    <a:pt x="883818" y="1470063"/>
                  </a:lnTo>
                  <a:lnTo>
                    <a:pt x="926833" y="1440230"/>
                  </a:lnTo>
                  <a:lnTo>
                    <a:pt x="970229" y="1408798"/>
                  </a:lnTo>
                  <a:lnTo>
                    <a:pt x="988250" y="1395209"/>
                  </a:lnTo>
                  <a:lnTo>
                    <a:pt x="988250" y="1268107"/>
                  </a:lnTo>
                  <a:close/>
                </a:path>
                <a:path w="988695" h="1776095">
                  <a:moveTo>
                    <a:pt x="988250" y="927544"/>
                  </a:moveTo>
                  <a:lnTo>
                    <a:pt x="948131" y="964006"/>
                  </a:lnTo>
                  <a:lnTo>
                    <a:pt x="904989" y="1001814"/>
                  </a:lnTo>
                  <a:lnTo>
                    <a:pt x="861504" y="1038567"/>
                  </a:lnTo>
                  <a:lnTo>
                    <a:pt x="817829" y="1074140"/>
                  </a:lnTo>
                  <a:lnTo>
                    <a:pt x="774115" y="1108443"/>
                  </a:lnTo>
                  <a:lnTo>
                    <a:pt x="730478" y="1141349"/>
                  </a:lnTo>
                  <a:lnTo>
                    <a:pt x="687082" y="1172781"/>
                  </a:lnTo>
                  <a:lnTo>
                    <a:pt x="644067" y="1202613"/>
                  </a:lnTo>
                  <a:lnTo>
                    <a:pt x="601573" y="1230731"/>
                  </a:lnTo>
                  <a:lnTo>
                    <a:pt x="559752" y="1257058"/>
                  </a:lnTo>
                  <a:lnTo>
                    <a:pt x="518731" y="1281455"/>
                  </a:lnTo>
                  <a:lnTo>
                    <a:pt x="478663" y="1303845"/>
                  </a:lnTo>
                  <a:lnTo>
                    <a:pt x="439699" y="1324102"/>
                  </a:lnTo>
                  <a:lnTo>
                    <a:pt x="401967" y="1342136"/>
                  </a:lnTo>
                  <a:lnTo>
                    <a:pt x="365620" y="1357820"/>
                  </a:lnTo>
                  <a:lnTo>
                    <a:pt x="297637" y="1381772"/>
                  </a:lnTo>
                  <a:lnTo>
                    <a:pt x="212534" y="1397254"/>
                  </a:lnTo>
                  <a:lnTo>
                    <a:pt x="169773" y="1393977"/>
                  </a:lnTo>
                  <a:lnTo>
                    <a:pt x="137909" y="1380553"/>
                  </a:lnTo>
                  <a:lnTo>
                    <a:pt x="116878" y="1357515"/>
                  </a:lnTo>
                  <a:lnTo>
                    <a:pt x="138531" y="1393698"/>
                  </a:lnTo>
                  <a:lnTo>
                    <a:pt x="148285" y="1408557"/>
                  </a:lnTo>
                  <a:lnTo>
                    <a:pt x="159169" y="1424266"/>
                  </a:lnTo>
                  <a:lnTo>
                    <a:pt x="170180" y="1439875"/>
                  </a:lnTo>
                  <a:lnTo>
                    <a:pt x="180314" y="1454378"/>
                  </a:lnTo>
                  <a:lnTo>
                    <a:pt x="202730" y="1473898"/>
                  </a:lnTo>
                  <a:lnTo>
                    <a:pt x="234657" y="1484934"/>
                  </a:lnTo>
                  <a:lnTo>
                    <a:pt x="276174" y="1486966"/>
                  </a:lnTo>
                  <a:lnTo>
                    <a:pt x="327329" y="1479511"/>
                  </a:lnTo>
                  <a:lnTo>
                    <a:pt x="390245" y="1461414"/>
                  </a:lnTo>
                  <a:lnTo>
                    <a:pt x="459460" y="1433715"/>
                  </a:lnTo>
                  <a:lnTo>
                    <a:pt x="496112" y="1416507"/>
                  </a:lnTo>
                  <a:lnTo>
                    <a:pt x="533819" y="1397254"/>
                  </a:lnTo>
                  <a:lnTo>
                    <a:pt x="572858" y="1375829"/>
                  </a:lnTo>
                  <a:lnTo>
                    <a:pt x="612686" y="1352562"/>
                  </a:lnTo>
                  <a:lnTo>
                    <a:pt x="653326" y="1327467"/>
                  </a:lnTo>
                  <a:lnTo>
                    <a:pt x="694626" y="1300632"/>
                  </a:lnTo>
                  <a:lnTo>
                    <a:pt x="736473" y="1272171"/>
                  </a:lnTo>
                  <a:lnTo>
                    <a:pt x="778738" y="1242161"/>
                  </a:lnTo>
                  <a:lnTo>
                    <a:pt x="821283" y="1210703"/>
                  </a:lnTo>
                  <a:lnTo>
                    <a:pt x="863981" y="1177899"/>
                  </a:lnTo>
                  <a:lnTo>
                    <a:pt x="906703" y="1143850"/>
                  </a:lnTo>
                  <a:lnTo>
                    <a:pt x="949337" y="1108621"/>
                  </a:lnTo>
                  <a:lnTo>
                    <a:pt x="988250" y="1075321"/>
                  </a:lnTo>
                  <a:lnTo>
                    <a:pt x="988250" y="927544"/>
                  </a:lnTo>
                  <a:close/>
                </a:path>
                <a:path w="988695" h="1776095">
                  <a:moveTo>
                    <a:pt x="988250" y="565899"/>
                  </a:moveTo>
                  <a:lnTo>
                    <a:pt x="957757" y="599287"/>
                  </a:lnTo>
                  <a:lnTo>
                    <a:pt x="918819" y="640092"/>
                  </a:lnTo>
                  <a:lnTo>
                    <a:pt x="878801" y="680288"/>
                  </a:lnTo>
                  <a:lnTo>
                    <a:pt x="837844" y="719747"/>
                  </a:lnTo>
                  <a:lnTo>
                    <a:pt x="796150" y="758355"/>
                  </a:lnTo>
                  <a:lnTo>
                    <a:pt x="753859" y="795972"/>
                  </a:lnTo>
                  <a:lnTo>
                    <a:pt x="711149" y="832497"/>
                  </a:lnTo>
                  <a:lnTo>
                    <a:pt x="668197" y="867791"/>
                  </a:lnTo>
                  <a:lnTo>
                    <a:pt x="625157" y="901738"/>
                  </a:lnTo>
                  <a:lnTo>
                    <a:pt x="582206" y="934199"/>
                  </a:lnTo>
                  <a:lnTo>
                    <a:pt x="539496" y="965073"/>
                  </a:lnTo>
                  <a:lnTo>
                    <a:pt x="497217" y="994206"/>
                  </a:lnTo>
                  <a:lnTo>
                    <a:pt x="455523" y="1021499"/>
                  </a:lnTo>
                  <a:lnTo>
                    <a:pt x="414591" y="1046822"/>
                  </a:lnTo>
                  <a:lnTo>
                    <a:pt x="374573" y="1070038"/>
                  </a:lnTo>
                  <a:lnTo>
                    <a:pt x="335661" y="1091044"/>
                  </a:lnTo>
                  <a:lnTo>
                    <a:pt x="297992" y="1109700"/>
                  </a:lnTo>
                  <a:lnTo>
                    <a:pt x="261759" y="1125893"/>
                  </a:lnTo>
                  <a:lnTo>
                    <a:pt x="194233" y="1150366"/>
                  </a:lnTo>
                  <a:lnTo>
                    <a:pt x="106743" y="1165263"/>
                  </a:lnTo>
                  <a:lnTo>
                    <a:pt x="64211" y="1158621"/>
                  </a:lnTo>
                  <a:lnTo>
                    <a:pt x="35521" y="1139342"/>
                  </a:lnTo>
                  <a:lnTo>
                    <a:pt x="20561" y="1108278"/>
                  </a:lnTo>
                  <a:lnTo>
                    <a:pt x="22987" y="1118603"/>
                  </a:lnTo>
                  <a:lnTo>
                    <a:pt x="36906" y="1167663"/>
                  </a:lnTo>
                  <a:lnTo>
                    <a:pt x="51968" y="1216355"/>
                  </a:lnTo>
                  <a:lnTo>
                    <a:pt x="100495" y="1260995"/>
                  </a:lnTo>
                  <a:lnTo>
                    <a:pt x="143675" y="1266151"/>
                  </a:lnTo>
                  <a:lnTo>
                    <a:pt x="199656" y="1258849"/>
                  </a:lnTo>
                  <a:lnTo>
                    <a:pt x="263931" y="1240002"/>
                  </a:lnTo>
                  <a:lnTo>
                    <a:pt x="335076" y="1210602"/>
                  </a:lnTo>
                  <a:lnTo>
                    <a:pt x="372846" y="1192237"/>
                  </a:lnTo>
                  <a:lnTo>
                    <a:pt x="411861" y="1171587"/>
                  </a:lnTo>
                  <a:lnTo>
                    <a:pt x="422960" y="1165263"/>
                  </a:lnTo>
                  <a:lnTo>
                    <a:pt x="451967" y="1148753"/>
                  </a:lnTo>
                  <a:lnTo>
                    <a:pt x="493014" y="1123873"/>
                  </a:lnTo>
                  <a:lnTo>
                    <a:pt x="534847" y="1097026"/>
                  </a:lnTo>
                  <a:lnTo>
                    <a:pt x="577329" y="1068362"/>
                  </a:lnTo>
                  <a:lnTo>
                    <a:pt x="620268" y="1037971"/>
                  </a:lnTo>
                  <a:lnTo>
                    <a:pt x="663536" y="1005979"/>
                  </a:lnTo>
                  <a:lnTo>
                    <a:pt x="706970" y="972502"/>
                  </a:lnTo>
                  <a:lnTo>
                    <a:pt x="750404" y="937653"/>
                  </a:lnTo>
                  <a:lnTo>
                    <a:pt x="793711" y="901547"/>
                  </a:lnTo>
                  <a:lnTo>
                    <a:pt x="836701" y="864298"/>
                  </a:lnTo>
                  <a:lnTo>
                    <a:pt x="879246" y="826008"/>
                  </a:lnTo>
                  <a:lnTo>
                    <a:pt x="921181" y="786815"/>
                  </a:lnTo>
                  <a:lnTo>
                    <a:pt x="962355" y="746823"/>
                  </a:lnTo>
                  <a:lnTo>
                    <a:pt x="988250" y="720661"/>
                  </a:lnTo>
                  <a:lnTo>
                    <a:pt x="988250" y="565899"/>
                  </a:lnTo>
                  <a:close/>
                </a:path>
                <a:path w="988695" h="1776095">
                  <a:moveTo>
                    <a:pt x="988250" y="145999"/>
                  </a:moveTo>
                  <a:lnTo>
                    <a:pt x="950976" y="220637"/>
                  </a:lnTo>
                  <a:lnTo>
                    <a:pt x="917765" y="272389"/>
                  </a:lnTo>
                  <a:lnTo>
                    <a:pt x="877100" y="328104"/>
                  </a:lnTo>
                  <a:lnTo>
                    <a:pt x="829043" y="387362"/>
                  </a:lnTo>
                  <a:lnTo>
                    <a:pt x="792695" y="428917"/>
                  </a:lnTo>
                  <a:lnTo>
                    <a:pt x="754659" y="469976"/>
                  </a:lnTo>
                  <a:lnTo>
                    <a:pt x="715175" y="510387"/>
                  </a:lnTo>
                  <a:lnTo>
                    <a:pt x="674497" y="549960"/>
                  </a:lnTo>
                  <a:lnTo>
                    <a:pt x="632879" y="588492"/>
                  </a:lnTo>
                  <a:lnTo>
                    <a:pt x="590562" y="625817"/>
                  </a:lnTo>
                  <a:lnTo>
                    <a:pt x="547801" y="661746"/>
                  </a:lnTo>
                  <a:lnTo>
                    <a:pt x="504837" y="696087"/>
                  </a:lnTo>
                  <a:lnTo>
                    <a:pt x="461937" y="728662"/>
                  </a:lnTo>
                  <a:lnTo>
                    <a:pt x="419354" y="759294"/>
                  </a:lnTo>
                  <a:lnTo>
                    <a:pt x="377317" y="787781"/>
                  </a:lnTo>
                  <a:lnTo>
                    <a:pt x="336092" y="813943"/>
                  </a:lnTo>
                  <a:lnTo>
                    <a:pt x="295922" y="837603"/>
                  </a:lnTo>
                  <a:lnTo>
                    <a:pt x="257073" y="858570"/>
                  </a:lnTo>
                  <a:lnTo>
                    <a:pt x="219773" y="876668"/>
                  </a:lnTo>
                  <a:lnTo>
                    <a:pt x="184289" y="891705"/>
                  </a:lnTo>
                  <a:lnTo>
                    <a:pt x="119761" y="911834"/>
                  </a:lnTo>
                  <a:lnTo>
                    <a:pt x="65138" y="917232"/>
                  </a:lnTo>
                  <a:lnTo>
                    <a:pt x="27343" y="906526"/>
                  </a:lnTo>
                  <a:lnTo>
                    <a:pt x="6197" y="880960"/>
                  </a:lnTo>
                  <a:lnTo>
                    <a:pt x="1524" y="841768"/>
                  </a:lnTo>
                  <a:lnTo>
                    <a:pt x="520" y="869149"/>
                  </a:lnTo>
                  <a:lnTo>
                    <a:pt x="0" y="900264"/>
                  </a:lnTo>
                  <a:lnTo>
                    <a:pt x="101" y="955624"/>
                  </a:lnTo>
                  <a:lnTo>
                    <a:pt x="9715" y="991311"/>
                  </a:lnTo>
                  <a:lnTo>
                    <a:pt x="34607" y="1014120"/>
                  </a:lnTo>
                  <a:lnTo>
                    <a:pt x="74955" y="1022985"/>
                  </a:lnTo>
                  <a:lnTo>
                    <a:pt x="130949" y="1016812"/>
                  </a:lnTo>
                  <a:lnTo>
                    <a:pt x="194627" y="997470"/>
                  </a:lnTo>
                  <a:lnTo>
                    <a:pt x="265887" y="966355"/>
                  </a:lnTo>
                  <a:lnTo>
                    <a:pt x="303847" y="946772"/>
                  </a:lnTo>
                  <a:lnTo>
                    <a:pt x="343090" y="924687"/>
                  </a:lnTo>
                  <a:lnTo>
                    <a:pt x="355384" y="917232"/>
                  </a:lnTo>
                  <a:lnTo>
                    <a:pt x="383413" y="900264"/>
                  </a:lnTo>
                  <a:lnTo>
                    <a:pt x="424624" y="873645"/>
                  </a:lnTo>
                  <a:lnTo>
                    <a:pt x="466521" y="844981"/>
                  </a:lnTo>
                  <a:lnTo>
                    <a:pt x="508901" y="814425"/>
                  </a:lnTo>
                  <a:lnTo>
                    <a:pt x="551548" y="782116"/>
                  </a:lnTo>
                  <a:lnTo>
                    <a:pt x="594271" y="748220"/>
                  </a:lnTo>
                  <a:lnTo>
                    <a:pt x="636866" y="712863"/>
                  </a:lnTo>
                  <a:lnTo>
                    <a:pt x="679145" y="676211"/>
                  </a:lnTo>
                  <a:lnTo>
                    <a:pt x="720877" y="638416"/>
                  </a:lnTo>
                  <a:lnTo>
                    <a:pt x="761885" y="599617"/>
                  </a:lnTo>
                  <a:lnTo>
                    <a:pt x="801966" y="559955"/>
                  </a:lnTo>
                  <a:lnTo>
                    <a:pt x="840905" y="519595"/>
                  </a:lnTo>
                  <a:lnTo>
                    <a:pt x="878522" y="478688"/>
                  </a:lnTo>
                  <a:lnTo>
                    <a:pt x="914590" y="437362"/>
                  </a:lnTo>
                  <a:lnTo>
                    <a:pt x="961631" y="379666"/>
                  </a:lnTo>
                  <a:lnTo>
                    <a:pt x="988250" y="343916"/>
                  </a:lnTo>
                  <a:lnTo>
                    <a:pt x="988250" y="145999"/>
                  </a:lnTo>
                  <a:close/>
                </a:path>
                <a:path w="988695" h="1776095">
                  <a:moveTo>
                    <a:pt x="988250" y="3746"/>
                  </a:moveTo>
                  <a:lnTo>
                    <a:pt x="967295" y="1993"/>
                  </a:lnTo>
                  <a:lnTo>
                    <a:pt x="940117" y="0"/>
                  </a:lnTo>
                  <a:lnTo>
                    <a:pt x="968959" y="4876"/>
                  </a:lnTo>
                  <a:lnTo>
                    <a:pt x="988250" y="16141"/>
                  </a:lnTo>
                  <a:lnTo>
                    <a:pt x="988250" y="3746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67172" y="3375969"/>
              <a:ext cx="224828" cy="754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933430" y="5760720"/>
            <a:ext cx="107950" cy="107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02975" y="5760720"/>
            <a:ext cx="107950" cy="10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72519" y="5760720"/>
            <a:ext cx="107950" cy="10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42065" y="5760720"/>
            <a:ext cx="107950" cy="107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33430" y="5930265"/>
            <a:ext cx="107950" cy="107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02975" y="5930265"/>
            <a:ext cx="107950" cy="107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72519" y="5930265"/>
            <a:ext cx="107950" cy="107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42065" y="5930265"/>
            <a:ext cx="107950" cy="107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3430" y="6099809"/>
            <a:ext cx="107950" cy="10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02975" y="6099809"/>
            <a:ext cx="107950" cy="10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72519" y="6099809"/>
            <a:ext cx="107950" cy="10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42065" y="6099809"/>
            <a:ext cx="107950" cy="10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33430" y="6269354"/>
            <a:ext cx="107950" cy="107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02975" y="6269354"/>
            <a:ext cx="107950" cy="107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72519" y="6269354"/>
            <a:ext cx="107950" cy="107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42065" y="6269354"/>
            <a:ext cx="107950" cy="107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68755" algn="ctr">
              <a:lnSpc>
                <a:spcPts val="9410"/>
              </a:lnSpc>
              <a:spcBef>
                <a:spcPts val="105"/>
              </a:spcBef>
            </a:pPr>
            <a:r>
              <a:rPr spc="110" dirty="0"/>
              <a:t>Change</a:t>
            </a:r>
            <a:r>
              <a:rPr spc="235" dirty="0"/>
              <a:t> </a:t>
            </a:r>
            <a:r>
              <a:rPr sz="5400" spc="210" dirty="0">
                <a:solidFill>
                  <a:srgbClr val="FFFFFF"/>
                </a:solidFill>
              </a:rPr>
              <a:t>Now</a:t>
            </a:r>
            <a:endParaRPr sz="5400"/>
          </a:p>
          <a:p>
            <a:pPr marL="2582545" algn="ctr">
              <a:lnSpc>
                <a:spcPts val="9410"/>
              </a:lnSpc>
            </a:pPr>
            <a:r>
              <a:rPr spc="-85" dirty="0">
                <a:solidFill>
                  <a:srgbClr val="22A9FF"/>
                </a:solidFill>
              </a:rPr>
              <a:t>Link</a:t>
            </a:r>
            <a:r>
              <a:rPr spc="260" dirty="0">
                <a:solidFill>
                  <a:srgbClr val="22A9FF"/>
                </a:solidFill>
              </a:rPr>
              <a:t> </a:t>
            </a:r>
            <a:r>
              <a:rPr sz="5400" spc="-30" dirty="0">
                <a:solidFill>
                  <a:srgbClr val="FFFFFF"/>
                </a:solidFill>
              </a:rPr>
              <a:t>Future</a:t>
            </a:r>
            <a:endParaRPr sz="5400"/>
          </a:p>
        </p:txBody>
      </p:sp>
      <p:sp>
        <p:nvSpPr>
          <p:cNvPr id="25" name="object 25"/>
          <p:cNvSpPr/>
          <p:nvPr/>
        </p:nvSpPr>
        <p:spPr>
          <a:xfrm>
            <a:off x="8551164" y="1421891"/>
            <a:ext cx="2791968" cy="364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063" y="2607564"/>
            <a:ext cx="4006596" cy="289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7824" y="2353055"/>
            <a:ext cx="4005072" cy="70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3520" y="3883152"/>
            <a:ext cx="1455420" cy="1984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005" y="1149985"/>
            <a:ext cx="10165715" cy="21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4629" indent="363220">
              <a:lnSpc>
                <a:spcPct val="15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253B92"/>
                </a:solidFill>
                <a:cs typeface="Noto Sans CJK HK"/>
              </a:rPr>
              <a:t>Cross </a:t>
            </a:r>
            <a:r>
              <a:rPr sz="2400" b="1" spc="15" dirty="0">
                <a:solidFill>
                  <a:srgbClr val="253B92"/>
                </a:solidFill>
                <a:cs typeface="Noto Sans CJK HK"/>
              </a:rPr>
              <a:t>border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e-commerce </a:t>
            </a:r>
            <a:r>
              <a:rPr sz="2400" b="1" spc="-5" dirty="0">
                <a:solidFill>
                  <a:srgbClr val="253B92"/>
                </a:solidFill>
                <a:cs typeface="Noto Sans CJK HK"/>
              </a:rPr>
              <a:t>refers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to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Chinese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people </a:t>
            </a:r>
            <a:r>
              <a:rPr sz="2400" b="1" spc="10" dirty="0">
                <a:solidFill>
                  <a:srgbClr val="253B92"/>
                </a:solidFill>
                <a:cs typeface="Noto Sans CJK HK"/>
              </a:rPr>
              <a:t>purchasing </a:t>
            </a:r>
            <a:r>
              <a:rPr sz="2400" b="1" spc="560" dirty="0">
                <a:solidFill>
                  <a:srgbClr val="253B92"/>
                </a:solidFill>
                <a:cs typeface="Noto Sans CJK HK"/>
              </a:rPr>
              <a:t> </a:t>
            </a:r>
            <a:r>
              <a:rPr sz="2400" b="1" spc="40" dirty="0">
                <a:solidFill>
                  <a:srgbClr val="253B92"/>
                </a:solidFill>
                <a:cs typeface="Noto Sans CJK HK"/>
              </a:rPr>
              <a:t>Asian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products, </a:t>
            </a:r>
            <a:r>
              <a:rPr sz="2400" b="1" spc="-5" dirty="0">
                <a:solidFill>
                  <a:srgbClr val="253B92"/>
                </a:solidFill>
                <a:cs typeface="Noto Sans CJK HK"/>
              </a:rPr>
              <a:t>retailing </a:t>
            </a:r>
            <a:r>
              <a:rPr sz="2400" b="1" spc="30" dirty="0">
                <a:solidFill>
                  <a:srgbClr val="253B92"/>
                </a:solidFill>
                <a:cs typeface="Noto Sans CJK HK"/>
              </a:rPr>
              <a:t>through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e-commerce </a:t>
            </a:r>
            <a:r>
              <a:rPr sz="2400" b="1" spc="10" dirty="0">
                <a:solidFill>
                  <a:srgbClr val="253B92"/>
                </a:solidFill>
                <a:cs typeface="Noto Sans CJK HK"/>
              </a:rPr>
              <a:t>platforms </a:t>
            </a:r>
            <a:r>
              <a:rPr sz="2400" b="1" spc="-5" dirty="0">
                <a:solidFill>
                  <a:srgbClr val="253B92"/>
                </a:solidFill>
                <a:cs typeface="Noto Sans CJK HK"/>
              </a:rPr>
              <a:t>in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the  </a:t>
            </a:r>
            <a:r>
              <a:rPr sz="2400" b="1" spc="10" dirty="0">
                <a:solidFill>
                  <a:srgbClr val="253B92"/>
                </a:solidFill>
                <a:cs typeface="Noto Sans CJK HK"/>
              </a:rPr>
              <a:t>United </a:t>
            </a:r>
            <a:r>
              <a:rPr sz="2400" b="1" spc="-45" dirty="0">
                <a:solidFill>
                  <a:srgbClr val="253B92"/>
                </a:solidFill>
                <a:cs typeface="Noto Sans CJK HK"/>
              </a:rPr>
              <a:t>States, </a:t>
            </a:r>
            <a:r>
              <a:rPr sz="2400" b="1" spc="5" dirty="0">
                <a:solidFill>
                  <a:srgbClr val="253B92"/>
                </a:solidFill>
                <a:cs typeface="Noto Sans CJK HK"/>
              </a:rPr>
              <a:t>and establishing</a:t>
            </a:r>
            <a:r>
              <a:rPr sz="2400" b="1" spc="200" dirty="0">
                <a:solidFill>
                  <a:srgbClr val="253B92"/>
                </a:solidFill>
                <a:cs typeface="Noto Sans CJK HK"/>
              </a:rPr>
              <a:t> </a:t>
            </a:r>
            <a:r>
              <a:rPr sz="2400" b="1" spc="-10">
                <a:solidFill>
                  <a:srgbClr val="253B92"/>
                </a:solidFill>
                <a:cs typeface="Noto Sans CJK HK"/>
              </a:rPr>
              <a:t>brands.</a:t>
            </a:r>
            <a:endParaRPr lang="vi-VN" sz="2400">
              <a:cs typeface="Noto Sans CJK HK"/>
            </a:endParaRPr>
          </a:p>
          <a:p>
            <a:pPr marL="12700" marR="214629" indent="363220">
              <a:lnSpc>
                <a:spcPct val="150000"/>
              </a:lnSpc>
              <a:spcBef>
                <a:spcPts val="100"/>
              </a:spcBef>
            </a:pPr>
            <a:r>
              <a:rPr sz="2400" b="1" spc="20">
                <a:solidFill>
                  <a:srgbClr val="E9526A"/>
                </a:solidFill>
                <a:cs typeface="Noto Sans CJK HK"/>
              </a:rPr>
              <a:t>Cross-border </a:t>
            </a:r>
            <a:r>
              <a:rPr sz="2400" b="1" spc="20" dirty="0">
                <a:solidFill>
                  <a:srgbClr val="E9526A"/>
                </a:solidFill>
                <a:cs typeface="Noto Sans CJK HK"/>
              </a:rPr>
              <a:t>e-commerce </a:t>
            </a:r>
            <a:r>
              <a:rPr sz="2400" b="1" spc="-5">
                <a:solidFill>
                  <a:srgbClr val="E9526A"/>
                </a:solidFill>
                <a:cs typeface="Noto Sans CJK HK"/>
              </a:rPr>
              <a:t>in</a:t>
            </a:r>
            <a:r>
              <a:rPr sz="2400" b="1" spc="455">
                <a:solidFill>
                  <a:srgbClr val="E9526A"/>
                </a:solidFill>
                <a:cs typeface="Noto Sans CJK HK"/>
              </a:rPr>
              <a:t> </a:t>
            </a:r>
            <a:r>
              <a:rPr sz="2400" b="1">
                <a:solidFill>
                  <a:srgbClr val="E9526A"/>
                </a:solidFill>
                <a:cs typeface="Noto Sans CJK HK"/>
              </a:rPr>
              <a:t>China</a:t>
            </a:r>
            <a:endParaRPr sz="2400">
              <a:cs typeface="Noto Sans CJK H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43611" y="5120624"/>
            <a:ext cx="1543820" cy="446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9695" y="5841472"/>
            <a:ext cx="7581896" cy="350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63" y="364236"/>
            <a:ext cx="1807464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194" y="2511"/>
            <a:ext cx="8801268" cy="685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059" y="1278255"/>
            <a:ext cx="100355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C45A6"/>
                </a:solidFill>
                <a:latin typeface="Carlito"/>
                <a:cs typeface="Carlito"/>
              </a:rPr>
              <a:t>China's </a:t>
            </a:r>
            <a:r>
              <a:rPr sz="2000" spc="-10" dirty="0">
                <a:solidFill>
                  <a:srgbClr val="2C45A6"/>
                </a:solidFill>
                <a:latin typeface="Carlito"/>
                <a:cs typeface="Carlito"/>
              </a:rPr>
              <a:t>cross-border e-commerce export </a:t>
            </a:r>
            <a:r>
              <a:rPr sz="2000" spc="-5" dirty="0">
                <a:solidFill>
                  <a:srgbClr val="2C45A6"/>
                </a:solidFill>
                <a:latin typeface="Carlito"/>
                <a:cs typeface="Carlito"/>
              </a:rPr>
              <a:t>scale has increased </a:t>
            </a:r>
            <a:r>
              <a:rPr sz="2000" spc="-10" dirty="0">
                <a:solidFill>
                  <a:srgbClr val="2C45A6"/>
                </a:solidFill>
                <a:latin typeface="Carlito"/>
                <a:cs typeface="Carlito"/>
              </a:rPr>
              <a:t>by </a:t>
            </a:r>
            <a:r>
              <a:rPr sz="2000" dirty="0">
                <a:solidFill>
                  <a:srgbClr val="2C45A6"/>
                </a:solidFill>
                <a:latin typeface="Carlito"/>
                <a:cs typeface="Carlito"/>
              </a:rPr>
              <a:t>10 </a:t>
            </a:r>
            <a:r>
              <a:rPr sz="2000" spc="-5" dirty="0">
                <a:solidFill>
                  <a:srgbClr val="2C45A6"/>
                </a:solidFill>
                <a:latin typeface="Carlito"/>
                <a:cs typeface="Carlito"/>
              </a:rPr>
              <a:t>times in </a:t>
            </a:r>
            <a:r>
              <a:rPr sz="2000">
                <a:solidFill>
                  <a:srgbClr val="2C45A6"/>
                </a:solidFill>
                <a:latin typeface="Carlito"/>
                <a:cs typeface="Carlito"/>
              </a:rPr>
              <a:t>5</a:t>
            </a:r>
            <a:r>
              <a:rPr sz="2000" spc="20">
                <a:solidFill>
                  <a:srgbClr val="2C45A6"/>
                </a:solidFill>
                <a:latin typeface="Carlito"/>
                <a:cs typeface="Carlito"/>
              </a:rPr>
              <a:t> </a:t>
            </a:r>
            <a:r>
              <a:rPr sz="2000" spc="-15">
                <a:solidFill>
                  <a:srgbClr val="2C45A6"/>
                </a:solidFill>
                <a:latin typeface="Carlito"/>
                <a:cs typeface="Carlito"/>
              </a:rPr>
              <a:t>years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075" y="2100580"/>
            <a:ext cx="1147064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020">
              <a:lnSpc>
                <a:spcPct val="99500"/>
              </a:lnSpc>
              <a:spcBef>
                <a:spcPts val="105"/>
              </a:spcBef>
            </a:pPr>
            <a:r>
              <a:rPr sz="1600" spc="-15" dirty="0">
                <a:solidFill>
                  <a:srgbClr val="2C45A6"/>
                </a:solidFill>
                <a:cs typeface="Carlito"/>
              </a:rPr>
              <a:t>East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China is the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core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region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of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cross-border furniture e-commerce: Ningbo,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Shanghai, Hangzhou, Suzhou</a:t>
            </a:r>
            <a:r>
              <a:rPr sz="1600" spc="-5" dirty="0">
                <a:solidFill>
                  <a:srgbClr val="2C45A6"/>
                </a:solidFill>
                <a:cs typeface="WenQuanYi Micro Hei"/>
              </a:rPr>
              <a:t>，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and shenzhen in south. </a:t>
            </a:r>
            <a:r>
              <a:rPr sz="1600" spc="-25" dirty="0">
                <a:solidFill>
                  <a:srgbClr val="2C45A6"/>
                </a:solidFill>
                <a:cs typeface="Carlito"/>
              </a:rPr>
              <a:t>Firstly, 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the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market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share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is high. In 2022, Ningbo's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total export cross-border e-commerce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output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value was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25 billion US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dollars,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of which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furniture  accounted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for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21 billion US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dollars, accounting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for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11.2% of the national output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value.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China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ranks first,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with a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retail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output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value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of about  15 billion US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dollars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in the US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market,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accounting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for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more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than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one-third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of Chinese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enterprises, ranking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first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in China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for four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consecutive 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years;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The second is the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gathering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of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well-known enterprises.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Half of the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large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domestic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enterprises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with annual sales of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over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70 million us 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dollarsare headquartered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in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Ningbo,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70% comes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from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East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China, of which the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largest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Ningbo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enterprise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has the </a:t>
            </a:r>
            <a:r>
              <a:rPr sz="1600" spc="-15" dirty="0">
                <a:solidFill>
                  <a:srgbClr val="2C45A6"/>
                </a:solidFill>
                <a:cs typeface="Carlito"/>
              </a:rPr>
              <a:t>largest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output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value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of  </a:t>
            </a:r>
            <a:r>
              <a:rPr sz="1600" spc="-10" dirty="0">
                <a:solidFill>
                  <a:srgbClr val="2C45A6"/>
                </a:solidFill>
                <a:cs typeface="Carlito"/>
              </a:rPr>
              <a:t>more </a:t>
            </a:r>
            <a:r>
              <a:rPr sz="1600" spc="-5" dirty="0">
                <a:solidFill>
                  <a:srgbClr val="2C45A6"/>
                </a:solidFill>
                <a:cs typeface="Carlito"/>
              </a:rPr>
              <a:t>than 2 billion </a:t>
            </a:r>
            <a:r>
              <a:rPr sz="1600" spc="-5">
                <a:solidFill>
                  <a:srgbClr val="2C45A6"/>
                </a:solidFill>
                <a:cs typeface="Carlito"/>
              </a:rPr>
              <a:t>US</a:t>
            </a:r>
            <a:r>
              <a:rPr sz="1600" spc="10">
                <a:solidFill>
                  <a:srgbClr val="2C45A6"/>
                </a:solidFill>
                <a:cs typeface="Carlito"/>
              </a:rPr>
              <a:t> </a:t>
            </a:r>
            <a:r>
              <a:rPr sz="1600" spc="-10">
                <a:solidFill>
                  <a:srgbClr val="2C45A6"/>
                </a:solidFill>
                <a:cs typeface="Carlito"/>
              </a:rPr>
              <a:t>dollars</a:t>
            </a:r>
            <a:endParaRPr sz="1600"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563" y="364236"/>
            <a:ext cx="1807464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080" y="1988820"/>
            <a:ext cx="96507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6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3B92"/>
                </a:solidFill>
                <a:cs typeface="Noto Sans CJK HK"/>
              </a:rPr>
              <a:t>The first </a:t>
            </a:r>
            <a:r>
              <a:rPr sz="2400" b="1" spc="5" dirty="0">
                <a:solidFill>
                  <a:srgbClr val="253B92"/>
                </a:solidFill>
                <a:cs typeface="Noto Sans CJK HK"/>
              </a:rPr>
              <a:t>major </a:t>
            </a:r>
            <a:r>
              <a:rPr sz="2400" b="1" spc="-20" dirty="0">
                <a:solidFill>
                  <a:srgbClr val="253B92"/>
                </a:solidFill>
                <a:cs typeface="Noto Sans CJK HK"/>
              </a:rPr>
              <a:t>market </a:t>
            </a:r>
            <a:r>
              <a:rPr sz="2400" b="1" spc="40" dirty="0">
                <a:solidFill>
                  <a:srgbClr val="253B92"/>
                </a:solidFill>
                <a:cs typeface="Noto Sans CJK HK"/>
              </a:rPr>
              <a:t>for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cross-border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furniture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e-commerce  </a:t>
            </a:r>
            <a:r>
              <a:rPr sz="2400" b="1" spc="10" dirty="0">
                <a:solidFill>
                  <a:srgbClr val="253B92"/>
                </a:solidFill>
                <a:cs typeface="Noto Sans CJK HK"/>
              </a:rPr>
              <a:t>must </a:t>
            </a:r>
            <a:r>
              <a:rPr sz="2400" b="1" spc="25" dirty="0">
                <a:solidFill>
                  <a:srgbClr val="253B92"/>
                </a:solidFill>
                <a:cs typeface="Noto Sans CJK HK"/>
              </a:rPr>
              <a:t>be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the </a:t>
            </a:r>
            <a:r>
              <a:rPr sz="2400" b="1" spc="10" dirty="0">
                <a:solidFill>
                  <a:srgbClr val="253B92"/>
                </a:solidFill>
                <a:cs typeface="Noto Sans CJK HK"/>
              </a:rPr>
              <a:t>United </a:t>
            </a:r>
            <a:r>
              <a:rPr sz="2400" b="1" spc="-35" dirty="0">
                <a:solidFill>
                  <a:srgbClr val="253B92"/>
                </a:solidFill>
                <a:cs typeface="Noto Sans CJK HK"/>
              </a:rPr>
              <a:t>States.In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the </a:t>
            </a:r>
            <a:r>
              <a:rPr sz="2400" b="1" spc="-10" dirty="0">
                <a:solidFill>
                  <a:srgbClr val="253B92"/>
                </a:solidFill>
                <a:cs typeface="Noto Sans CJK HK"/>
              </a:rPr>
              <a:t>mainstream </a:t>
            </a:r>
            <a:r>
              <a:rPr sz="2400" b="1" spc="25" dirty="0">
                <a:solidFill>
                  <a:srgbClr val="253B92"/>
                </a:solidFill>
                <a:cs typeface="Noto Sans CJK HK"/>
              </a:rPr>
              <a:t>American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cross-  </a:t>
            </a:r>
            <a:r>
              <a:rPr sz="2400" b="1" spc="15" dirty="0">
                <a:solidFill>
                  <a:srgbClr val="253B92"/>
                </a:solidFill>
                <a:cs typeface="Noto Sans CJK HK"/>
              </a:rPr>
              <a:t>border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e-commerce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platform, the </a:t>
            </a:r>
            <a:r>
              <a:rPr sz="2400" b="1" spc="-15" dirty="0">
                <a:solidFill>
                  <a:srgbClr val="253B92"/>
                </a:solidFill>
                <a:cs typeface="Noto Sans CJK HK"/>
              </a:rPr>
              <a:t>share </a:t>
            </a:r>
            <a:r>
              <a:rPr sz="2400" b="1" spc="50" dirty="0">
                <a:solidFill>
                  <a:srgbClr val="253B92"/>
                </a:solidFill>
                <a:cs typeface="Noto Sans CJK HK"/>
              </a:rPr>
              <a:t>of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Chinese furniture  </a:t>
            </a:r>
            <a:r>
              <a:rPr sz="2400" b="1" spc="-20" dirty="0">
                <a:solidFill>
                  <a:srgbClr val="253B92"/>
                </a:solidFill>
                <a:cs typeface="Noto Sans CJK HK"/>
              </a:rPr>
              <a:t>sellers </a:t>
            </a:r>
            <a:r>
              <a:rPr sz="2400" b="1" spc="-15" dirty="0">
                <a:solidFill>
                  <a:srgbClr val="253B92"/>
                </a:solidFill>
                <a:cs typeface="Noto Sans CJK HK"/>
              </a:rPr>
              <a:t>is </a:t>
            </a:r>
            <a:r>
              <a:rPr sz="2400" b="1" spc="-30" dirty="0">
                <a:solidFill>
                  <a:srgbClr val="253B92"/>
                </a:solidFill>
                <a:cs typeface="Noto Sans CJK HK"/>
              </a:rPr>
              <a:t>still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increasing </a:t>
            </a:r>
            <a:r>
              <a:rPr sz="2400" b="1" spc="-40" dirty="0">
                <a:solidFill>
                  <a:srgbClr val="253B92"/>
                </a:solidFill>
                <a:cs typeface="Noto Sans CJK HK"/>
              </a:rPr>
              <a:t>rapidly. </a:t>
            </a:r>
            <a:r>
              <a:rPr sz="2400" b="1" spc="100" dirty="0">
                <a:solidFill>
                  <a:srgbClr val="253B92"/>
                </a:solidFill>
                <a:cs typeface="Noto Sans CJK HK"/>
              </a:rPr>
              <a:t>At </a:t>
            </a:r>
            <a:r>
              <a:rPr sz="2400" b="1" spc="-15" dirty="0">
                <a:solidFill>
                  <a:srgbClr val="253B92"/>
                </a:solidFill>
                <a:cs typeface="Noto Sans CJK HK"/>
              </a:rPr>
              <a:t>present, </a:t>
            </a:r>
            <a:r>
              <a:rPr sz="2400" b="1" spc="-20" dirty="0">
                <a:solidFill>
                  <a:srgbClr val="253B92"/>
                </a:solidFill>
                <a:cs typeface="Noto Sans CJK HK"/>
              </a:rPr>
              <a:t>it </a:t>
            </a:r>
            <a:r>
              <a:rPr sz="2400" b="1" spc="-15" dirty="0">
                <a:solidFill>
                  <a:srgbClr val="253B92"/>
                </a:solidFill>
                <a:cs typeface="Noto Sans CJK HK"/>
              </a:rPr>
              <a:t>is </a:t>
            </a:r>
            <a:r>
              <a:rPr sz="2400" b="1" spc="15" dirty="0">
                <a:solidFill>
                  <a:srgbClr val="253B92"/>
                </a:solidFill>
                <a:cs typeface="Noto Sans CJK HK"/>
              </a:rPr>
              <a:t>25% </a:t>
            </a:r>
            <a:r>
              <a:rPr sz="2400" b="1" spc="20" dirty="0">
                <a:solidFill>
                  <a:srgbClr val="253B92"/>
                </a:solidFill>
                <a:cs typeface="Noto Sans CJK HK"/>
              </a:rPr>
              <a:t>to </a:t>
            </a:r>
            <a:r>
              <a:rPr sz="2400" b="1" spc="-15" dirty="0">
                <a:solidFill>
                  <a:srgbClr val="253B92"/>
                </a:solidFill>
                <a:cs typeface="Noto Sans CJK HK"/>
              </a:rPr>
              <a:t>30%,  </a:t>
            </a:r>
            <a:r>
              <a:rPr sz="2400" b="1" spc="5" dirty="0">
                <a:solidFill>
                  <a:srgbClr val="253B92"/>
                </a:solidFill>
                <a:cs typeface="Noto Sans CJK HK"/>
              </a:rPr>
              <a:t>and </a:t>
            </a:r>
            <a:r>
              <a:rPr sz="2400" b="1" spc="-20" dirty="0">
                <a:solidFill>
                  <a:srgbClr val="253B92"/>
                </a:solidFill>
                <a:cs typeface="Noto Sans CJK HK"/>
              </a:rPr>
              <a:t>it </a:t>
            </a:r>
            <a:r>
              <a:rPr sz="2400" b="1" spc="-40" dirty="0">
                <a:solidFill>
                  <a:srgbClr val="253B92"/>
                </a:solidFill>
                <a:cs typeface="Noto Sans CJK HK"/>
              </a:rPr>
              <a:t>will </a:t>
            </a:r>
            <a:r>
              <a:rPr sz="2400" b="1" spc="-25" dirty="0">
                <a:solidFill>
                  <a:srgbClr val="253B92"/>
                </a:solidFill>
                <a:cs typeface="Noto Sans CJK HK"/>
              </a:rPr>
              <a:t>reach </a:t>
            </a:r>
            <a:r>
              <a:rPr sz="2400" b="1" spc="15" dirty="0">
                <a:solidFill>
                  <a:srgbClr val="253B92"/>
                </a:solidFill>
                <a:cs typeface="Noto Sans CJK HK"/>
              </a:rPr>
              <a:t>40% </a:t>
            </a:r>
            <a:r>
              <a:rPr sz="2400" b="1" spc="-5" dirty="0">
                <a:solidFill>
                  <a:srgbClr val="253B92"/>
                </a:solidFill>
                <a:cs typeface="Noto Sans CJK HK"/>
              </a:rPr>
              <a:t>in </a:t>
            </a:r>
            <a:r>
              <a:rPr sz="2400" b="1" dirty="0">
                <a:solidFill>
                  <a:srgbClr val="253B92"/>
                </a:solidFill>
                <a:cs typeface="Noto Sans CJK HK"/>
              </a:rPr>
              <a:t>the</a:t>
            </a:r>
            <a:r>
              <a:rPr sz="2400" b="1" spc="-300" dirty="0">
                <a:solidFill>
                  <a:srgbClr val="253B92"/>
                </a:solidFill>
                <a:cs typeface="Noto Sans CJK HK"/>
              </a:rPr>
              <a:t> </a:t>
            </a:r>
            <a:r>
              <a:rPr sz="2400" b="1" spc="-10">
                <a:solidFill>
                  <a:srgbClr val="253B92"/>
                </a:solidFill>
                <a:cs typeface="Noto Sans CJK HK"/>
              </a:rPr>
              <a:t>future.</a:t>
            </a:r>
            <a:endParaRPr sz="2400">
              <a:cs typeface="Noto Sans CJK H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43611" y="5120624"/>
            <a:ext cx="1543820" cy="446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9695" y="5841472"/>
            <a:ext cx="7581896" cy="350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63" y="364236"/>
            <a:ext cx="1807464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11140" cy="6568440"/>
          </a:xfrm>
          <a:custGeom>
            <a:avLst/>
            <a:gdLst/>
            <a:ahLst/>
            <a:cxnLst/>
            <a:rect l="l" t="t" r="r" b="b"/>
            <a:pathLst>
              <a:path w="5311140" h="6568440">
                <a:moveTo>
                  <a:pt x="0" y="0"/>
                </a:moveTo>
                <a:lnTo>
                  <a:pt x="5311140" y="0"/>
                </a:lnTo>
                <a:lnTo>
                  <a:pt x="5311140" y="6568440"/>
                </a:lnTo>
                <a:lnTo>
                  <a:pt x="0" y="6568440"/>
                </a:lnTo>
                <a:lnTo>
                  <a:pt x="0" y="0"/>
                </a:lnTo>
                <a:close/>
              </a:path>
            </a:pathLst>
          </a:custGeom>
          <a:solidFill>
            <a:srgbClr val="09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594" y="2741929"/>
            <a:ext cx="3917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marR="5080" indent="-5080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rlito"/>
                <a:cs typeface="Carlito"/>
              </a:rPr>
              <a:t>The American </a:t>
            </a:r>
            <a:r>
              <a:rPr sz="2400" b="0" spc="-10" dirty="0">
                <a:latin typeface="Carlito"/>
                <a:cs typeface="Carlito"/>
              </a:rPr>
              <a:t>Furniture </a:t>
            </a:r>
            <a:r>
              <a:rPr sz="2400" b="0" spc="-20" dirty="0">
                <a:latin typeface="Carlito"/>
                <a:cs typeface="Carlito"/>
              </a:rPr>
              <a:t>Market  </a:t>
            </a:r>
            <a:r>
              <a:rPr sz="2400" b="0" spc="-10" dirty="0">
                <a:latin typeface="Carlito"/>
                <a:cs typeface="Carlito"/>
              </a:rPr>
              <a:t>E-commerce </a:t>
            </a:r>
            <a:r>
              <a:rPr sz="2400" b="0" spc="-5" dirty="0">
                <a:latin typeface="Carlito"/>
                <a:cs typeface="Carlito"/>
              </a:rPr>
              <a:t>is </a:t>
            </a:r>
            <a:r>
              <a:rPr sz="2400" b="0" dirty="0">
                <a:latin typeface="Carlito"/>
                <a:cs typeface="Carlito"/>
              </a:rPr>
              <a:t>a</a:t>
            </a:r>
            <a:r>
              <a:rPr sz="2400" b="0" spc="-5" dirty="0">
                <a:latin typeface="Carlito"/>
                <a:cs typeface="Carlito"/>
              </a:rPr>
              <a:t> leader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704" y="400811"/>
            <a:ext cx="5412105" cy="6457315"/>
            <a:chOff x="298704" y="400811"/>
            <a:chExt cx="5412105" cy="6457315"/>
          </a:xfrm>
        </p:grpSpPr>
        <p:sp>
          <p:nvSpPr>
            <p:cNvPr id="5" name="object 5"/>
            <p:cNvSpPr/>
            <p:nvPr/>
          </p:nvSpPr>
          <p:spPr>
            <a:xfrm>
              <a:off x="4917948" y="3415284"/>
              <a:ext cx="600455" cy="3442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704" y="1353311"/>
              <a:ext cx="626364" cy="4395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3351" y="1862328"/>
              <a:ext cx="227075" cy="4395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8300" y="400811"/>
              <a:ext cx="195072" cy="2680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2371" y="4700015"/>
              <a:ext cx="245364" cy="2157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960" y="3943350"/>
              <a:ext cx="105410" cy="71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025" y="3943350"/>
              <a:ext cx="180340" cy="230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7884" y="3955415"/>
              <a:ext cx="41909" cy="2781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1035" y="3930650"/>
              <a:ext cx="155575" cy="2432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7905" y="3959225"/>
              <a:ext cx="112394" cy="218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9509" y="4006215"/>
              <a:ext cx="104775" cy="1676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8415" y="3950970"/>
              <a:ext cx="415924" cy="2266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5929" y="4005579"/>
              <a:ext cx="156209" cy="1682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3944" y="4005579"/>
              <a:ext cx="168855" cy="2457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3679" y="3902075"/>
              <a:ext cx="162497" cy="2755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7381" y="3930650"/>
              <a:ext cx="191013" cy="2470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0020" y="4005579"/>
              <a:ext cx="156210" cy="1682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88024" y="3950970"/>
              <a:ext cx="162497" cy="2825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9749" y="3930650"/>
              <a:ext cx="55880" cy="2432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49295" y="3959225"/>
              <a:ext cx="112394" cy="2184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90899" y="3930650"/>
              <a:ext cx="155575" cy="2432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6955" y="3902075"/>
              <a:ext cx="148590" cy="27558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2055" y="3959225"/>
              <a:ext cx="112395" cy="218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79544" y="3943350"/>
              <a:ext cx="260350" cy="2305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68469" y="3956684"/>
              <a:ext cx="161289" cy="2813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0875" y="3943350"/>
              <a:ext cx="105410" cy="711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4400" y="4491990"/>
              <a:ext cx="180340" cy="2305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1409" y="4479290"/>
              <a:ext cx="155575" cy="2432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18259" y="4560570"/>
              <a:ext cx="415925" cy="16573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55775" y="4554220"/>
              <a:ext cx="156210" cy="16827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43789" y="4554220"/>
              <a:ext cx="168855" cy="24574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6630" y="4554220"/>
              <a:ext cx="258444" cy="16827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34920" y="4560570"/>
              <a:ext cx="148590" cy="22161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11449" y="4479290"/>
              <a:ext cx="55880" cy="24320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86831" y="4479290"/>
              <a:ext cx="191013" cy="24701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98799" y="4479290"/>
              <a:ext cx="55880" cy="24320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80714" y="4499609"/>
              <a:ext cx="148589" cy="28257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62324" y="4554220"/>
              <a:ext cx="156210" cy="1682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35375" y="4507865"/>
              <a:ext cx="112395" cy="2184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6980" y="4495165"/>
              <a:ext cx="199390" cy="23113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4595" y="5027929"/>
              <a:ext cx="48260" cy="2432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3447" y="5027929"/>
              <a:ext cx="147207" cy="24701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62100" y="5102859"/>
              <a:ext cx="156210" cy="16827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50114" y="5102859"/>
              <a:ext cx="168855" cy="24574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62149" y="5048250"/>
              <a:ext cx="415925" cy="22669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95855" y="5027929"/>
              <a:ext cx="55880" cy="24320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71114" y="5027929"/>
              <a:ext cx="168910" cy="24701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2409" y="5006340"/>
              <a:ext cx="148589" cy="26860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52749" y="5102859"/>
              <a:ext cx="156210" cy="16827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1636" y="5027929"/>
              <a:ext cx="191013" cy="24701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36620" y="4999354"/>
              <a:ext cx="148589" cy="27559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14419" y="5106670"/>
              <a:ext cx="156209" cy="16827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77968" y="1193292"/>
              <a:ext cx="42672" cy="380085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83563" y="3901440"/>
              <a:ext cx="42671" cy="279196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7200" y="1106424"/>
              <a:ext cx="24384" cy="279196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85615" y="5067300"/>
              <a:ext cx="24384" cy="144627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5320" y="496823"/>
              <a:ext cx="1985772" cy="74523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960745" y="779779"/>
            <a:ext cx="5114925" cy="242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cs typeface="WenQuanYi Micro Hei"/>
              </a:rPr>
              <a:t>Wayfair </a:t>
            </a:r>
            <a:r>
              <a:rPr sz="1800" spc="30" dirty="0">
                <a:cs typeface="WenQuanYi Micro Hei"/>
              </a:rPr>
              <a:t>ranks </a:t>
            </a:r>
            <a:r>
              <a:rPr sz="1800" spc="20" dirty="0">
                <a:cs typeface="WenQuanYi Micro Hei"/>
              </a:rPr>
              <a:t>first </a:t>
            </a:r>
            <a:r>
              <a:rPr sz="1800" spc="60" dirty="0">
                <a:cs typeface="WenQuanYi Micro Hei"/>
              </a:rPr>
              <a:t>and </a:t>
            </a:r>
            <a:r>
              <a:rPr sz="1800" spc="85" dirty="0">
                <a:cs typeface="WenQuanYi Micro Hei"/>
              </a:rPr>
              <a:t>Amazon </a:t>
            </a:r>
            <a:r>
              <a:rPr sz="1800" spc="30" dirty="0">
                <a:cs typeface="WenQuanYi Micro Hei"/>
              </a:rPr>
              <a:t>ranks </a:t>
            </a:r>
            <a:r>
              <a:rPr sz="1800" spc="15" dirty="0">
                <a:cs typeface="WenQuanYi Micro Hei"/>
              </a:rPr>
              <a:t>third:  Wayfair, </a:t>
            </a:r>
            <a:r>
              <a:rPr sz="1800" spc="50" dirty="0">
                <a:cs typeface="WenQuanYi Micro Hei"/>
              </a:rPr>
              <a:t>the </a:t>
            </a:r>
            <a:r>
              <a:rPr sz="1800" spc="45" dirty="0">
                <a:cs typeface="WenQuanYi Micro Hei"/>
              </a:rPr>
              <a:t>largest </a:t>
            </a:r>
            <a:r>
              <a:rPr sz="1800" spc="70" dirty="0">
                <a:cs typeface="WenQuanYi Micro Hei"/>
              </a:rPr>
              <a:t>home </a:t>
            </a:r>
            <a:r>
              <a:rPr sz="1800" spc="65" dirty="0">
                <a:cs typeface="WenQuanYi Micro Hei"/>
              </a:rPr>
              <a:t>e-commerce  </a:t>
            </a:r>
            <a:r>
              <a:rPr sz="1800" spc="45" dirty="0">
                <a:cs typeface="WenQuanYi Micro Hei"/>
              </a:rPr>
              <a:t>platform </a:t>
            </a:r>
            <a:r>
              <a:rPr sz="1800" spc="30" dirty="0">
                <a:cs typeface="WenQuanYi Micro Hei"/>
              </a:rPr>
              <a:t>in </a:t>
            </a:r>
            <a:r>
              <a:rPr sz="1800" spc="50" dirty="0">
                <a:cs typeface="WenQuanYi Micro Hei"/>
              </a:rPr>
              <a:t>the </a:t>
            </a:r>
            <a:r>
              <a:rPr sz="1800" spc="55" dirty="0">
                <a:cs typeface="WenQuanYi Micro Hei"/>
              </a:rPr>
              <a:t>United </a:t>
            </a:r>
            <a:r>
              <a:rPr sz="1800" spc="30" dirty="0">
                <a:cs typeface="WenQuanYi Micro Hei"/>
              </a:rPr>
              <a:t>States, </a:t>
            </a:r>
            <a:r>
              <a:rPr sz="1800" spc="35" dirty="0">
                <a:cs typeface="WenQuanYi Micro Hei"/>
              </a:rPr>
              <a:t>surpassed  </a:t>
            </a:r>
            <a:r>
              <a:rPr sz="1800" spc="60" dirty="0">
                <a:cs typeface="WenQuanYi Micro Hei"/>
              </a:rPr>
              <a:t>Ashley </a:t>
            </a:r>
            <a:r>
              <a:rPr sz="1800" spc="35" dirty="0">
                <a:cs typeface="WenQuanYi Micro Hei"/>
              </a:rPr>
              <a:t>for </a:t>
            </a:r>
            <a:r>
              <a:rPr sz="1800" spc="50" dirty="0">
                <a:cs typeface="WenQuanYi Micro Hei"/>
              </a:rPr>
              <a:t>the </a:t>
            </a:r>
            <a:r>
              <a:rPr sz="1800" spc="20" dirty="0">
                <a:cs typeface="WenQuanYi Micro Hei"/>
              </a:rPr>
              <a:t>first </a:t>
            </a:r>
            <a:r>
              <a:rPr sz="1800" spc="45" dirty="0">
                <a:cs typeface="WenQuanYi Micro Hei"/>
              </a:rPr>
              <a:t>time </a:t>
            </a:r>
            <a:r>
              <a:rPr sz="1800" spc="30" dirty="0">
                <a:cs typeface="WenQuanYi Micro Hei"/>
              </a:rPr>
              <a:t>in </a:t>
            </a:r>
            <a:r>
              <a:rPr sz="1800" spc="60" dirty="0">
                <a:cs typeface="WenQuanYi Micro Hei"/>
              </a:rPr>
              <a:t>2020 </a:t>
            </a:r>
            <a:r>
              <a:rPr sz="1800" spc="30" dirty="0">
                <a:cs typeface="WenQuanYi Micro Hei"/>
              </a:rPr>
              <a:t>as </a:t>
            </a:r>
            <a:r>
              <a:rPr sz="1800" spc="50" dirty="0">
                <a:cs typeface="WenQuanYi Micro Hei"/>
              </a:rPr>
              <a:t>the </a:t>
            </a:r>
            <a:r>
              <a:rPr sz="1800" spc="45" dirty="0">
                <a:cs typeface="WenQuanYi Micro Hei"/>
              </a:rPr>
              <a:t>largest  channel </a:t>
            </a:r>
            <a:r>
              <a:rPr sz="1800" spc="30" dirty="0">
                <a:cs typeface="WenQuanYi Micro Hei"/>
              </a:rPr>
              <a:t>in </a:t>
            </a:r>
            <a:r>
              <a:rPr sz="1800" spc="50" dirty="0">
                <a:cs typeface="WenQuanYi Micro Hei"/>
              </a:rPr>
              <a:t>the </a:t>
            </a:r>
            <a:r>
              <a:rPr sz="1800" spc="20" dirty="0">
                <a:cs typeface="WenQuanYi Micro Hei"/>
              </a:rPr>
              <a:t>furniture </a:t>
            </a:r>
            <a:r>
              <a:rPr sz="1800" spc="60" dirty="0">
                <a:cs typeface="WenQuanYi Micro Hei"/>
              </a:rPr>
              <a:t>and </a:t>
            </a:r>
            <a:r>
              <a:rPr sz="1800" spc="85" dirty="0">
                <a:cs typeface="WenQuanYi Micro Hei"/>
              </a:rPr>
              <a:t>bedding </a:t>
            </a:r>
            <a:r>
              <a:rPr sz="1800" spc="30" dirty="0">
                <a:cs typeface="WenQuanYi Micro Hei"/>
              </a:rPr>
              <a:t>industry,  </a:t>
            </a:r>
            <a:r>
              <a:rPr sz="1800" spc="45" dirty="0">
                <a:cs typeface="WenQuanYi Micro Hei"/>
              </a:rPr>
              <a:t>with </a:t>
            </a:r>
            <a:r>
              <a:rPr sz="1800" spc="40" dirty="0">
                <a:cs typeface="WenQuanYi Micro Hei"/>
              </a:rPr>
              <a:t>annual </a:t>
            </a:r>
            <a:r>
              <a:rPr sz="1800" spc="25" dirty="0">
                <a:cs typeface="WenQuanYi Micro Hei"/>
              </a:rPr>
              <a:t>sales </a:t>
            </a:r>
            <a:r>
              <a:rPr sz="1800" spc="45" dirty="0">
                <a:cs typeface="WenQuanYi Micro Hei"/>
              </a:rPr>
              <a:t>of </a:t>
            </a:r>
            <a:r>
              <a:rPr sz="1800" spc="40" dirty="0">
                <a:cs typeface="WenQuanYi Micro Hei"/>
              </a:rPr>
              <a:t>$6.664 </a:t>
            </a:r>
            <a:r>
              <a:rPr sz="1800" spc="35" dirty="0">
                <a:cs typeface="WenQuanYi Micro Hei"/>
              </a:rPr>
              <a:t>billion, </a:t>
            </a:r>
            <a:r>
              <a:rPr sz="1800" spc="60" dirty="0">
                <a:cs typeface="WenQuanYi Micro Hei"/>
              </a:rPr>
              <a:t>and  </a:t>
            </a:r>
            <a:r>
              <a:rPr sz="1800" spc="85" dirty="0">
                <a:cs typeface="WenQuanYi Micro Hei"/>
              </a:rPr>
              <a:t>Amazon </a:t>
            </a:r>
            <a:r>
              <a:rPr sz="1800" spc="40" dirty="0">
                <a:cs typeface="WenQuanYi Micro Hei"/>
              </a:rPr>
              <a:t>also </a:t>
            </a:r>
            <a:r>
              <a:rPr sz="1800" spc="30" dirty="0">
                <a:cs typeface="WenQuanYi Micro Hei"/>
              </a:rPr>
              <a:t>ranks</a:t>
            </a:r>
            <a:r>
              <a:rPr sz="1800" spc="65" dirty="0">
                <a:cs typeface="WenQuanYi Micro Hei"/>
              </a:rPr>
              <a:t> </a:t>
            </a:r>
            <a:r>
              <a:rPr sz="1800" spc="15" dirty="0">
                <a:cs typeface="WenQuanYi Micro Hei"/>
              </a:rPr>
              <a:t>third.</a:t>
            </a:r>
            <a:endParaRPr sz="1800">
              <a:cs typeface="WenQuanYi Micro 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cs typeface="WenQuanYi Micro Hei"/>
            </a:endParaRPr>
          </a:p>
          <a:p>
            <a:pPr marL="12700" marR="5080">
              <a:lnSpc>
                <a:spcPct val="100000"/>
              </a:lnSpc>
            </a:pPr>
            <a:r>
              <a:rPr sz="1800" spc="15" dirty="0">
                <a:cs typeface="WenQuanYi Micro Hei"/>
              </a:rPr>
              <a:t>Wayfair, </a:t>
            </a:r>
            <a:r>
              <a:rPr sz="1800" spc="30" dirty="0">
                <a:cs typeface="WenQuanYi Micro Hei"/>
              </a:rPr>
              <a:t>n</a:t>
            </a:r>
            <a:r>
              <a:rPr sz="1800" spc="30" dirty="0">
                <a:cs typeface="Arial"/>
              </a:rPr>
              <a:t>ề</a:t>
            </a:r>
            <a:r>
              <a:rPr sz="1800" spc="30" dirty="0">
                <a:cs typeface="WenQuanYi Micro Hei"/>
              </a:rPr>
              <a:t>n </a:t>
            </a:r>
            <a:r>
              <a:rPr sz="1800" spc="75" dirty="0">
                <a:cs typeface="WenQuanYi Micro Hei"/>
              </a:rPr>
              <a:t>t</a:t>
            </a:r>
            <a:r>
              <a:rPr sz="1800" spc="75" dirty="0">
                <a:cs typeface="Arial"/>
              </a:rPr>
              <a:t>ả</a:t>
            </a:r>
            <a:r>
              <a:rPr sz="1800" spc="75" dirty="0">
                <a:cs typeface="WenQuanYi Micro Hei"/>
              </a:rPr>
              <a:t>ng </a:t>
            </a:r>
            <a:r>
              <a:rPr sz="1800" spc="60" dirty="0">
                <a:cs typeface="WenQuanYi Micro Hei"/>
              </a:rPr>
              <a:t>th</a:t>
            </a:r>
            <a:r>
              <a:rPr sz="1800" spc="60" dirty="0">
                <a:cs typeface="Arial"/>
              </a:rPr>
              <a:t>ươ</a:t>
            </a:r>
            <a:r>
              <a:rPr sz="1800" spc="60" dirty="0">
                <a:cs typeface="WenQuanYi Micro Hei"/>
              </a:rPr>
              <a:t>ng </a:t>
            </a:r>
            <a:r>
              <a:rPr sz="1800" spc="25" dirty="0">
                <a:cs typeface="WenQuanYi Micro Hei"/>
              </a:rPr>
              <a:t>m</a:t>
            </a:r>
            <a:r>
              <a:rPr sz="1800" spc="25" dirty="0">
                <a:cs typeface="Arial"/>
              </a:rPr>
              <a:t>ạ</a:t>
            </a:r>
            <a:r>
              <a:rPr sz="1800" spc="25" dirty="0">
                <a:cs typeface="WenQuanYi Micro Hei"/>
              </a:rPr>
              <a:t>i </a:t>
            </a:r>
            <a:r>
              <a:rPr sz="1800" spc="35" dirty="0">
                <a:cs typeface="WenQuanYi Micro Hei"/>
              </a:rPr>
              <a:t>đi</a:t>
            </a:r>
            <a:r>
              <a:rPr sz="1800" spc="35" dirty="0">
                <a:cs typeface="Arial"/>
              </a:rPr>
              <a:t>ệ</a:t>
            </a:r>
            <a:r>
              <a:rPr sz="1800" spc="35" dirty="0">
                <a:cs typeface="WenQuanYi Micro Hei"/>
              </a:rPr>
              <a:t>n </a:t>
            </a:r>
            <a:r>
              <a:rPr sz="1800" spc="25" dirty="0">
                <a:cs typeface="WenQuanYi Micro Hei"/>
              </a:rPr>
              <a:t>t</a:t>
            </a:r>
            <a:r>
              <a:rPr sz="1800" spc="25" dirty="0">
                <a:cs typeface="Arial"/>
              </a:rPr>
              <a:t>ử </a:t>
            </a:r>
            <a:r>
              <a:rPr sz="1800" spc="15" dirty="0">
                <a:cs typeface="WenQuanYi Micro Hei"/>
              </a:rPr>
              <a:t>l</a:t>
            </a:r>
            <a:r>
              <a:rPr sz="1800" spc="15" dirty="0">
                <a:cs typeface="Arial"/>
              </a:rPr>
              <a:t>ớ</a:t>
            </a:r>
            <a:r>
              <a:rPr sz="1800" spc="15" dirty="0">
                <a:cs typeface="WenQuanYi Micro Hei"/>
              </a:rPr>
              <a:t>n </a:t>
            </a:r>
            <a:r>
              <a:rPr sz="1800" spc="35" dirty="0">
                <a:cs typeface="WenQuanYi Micro Hei"/>
              </a:rPr>
              <a:t>nh</a:t>
            </a:r>
            <a:r>
              <a:rPr sz="1800" spc="35" dirty="0">
                <a:cs typeface="Arial"/>
              </a:rPr>
              <a:t>ấ</a:t>
            </a:r>
            <a:r>
              <a:rPr sz="1800" spc="35" dirty="0">
                <a:cs typeface="WenQuanYi Micro Hei"/>
              </a:rPr>
              <a:t>t  </a:t>
            </a:r>
            <a:r>
              <a:rPr sz="1800" spc="25">
                <a:cs typeface="WenQuanYi Micro Hei"/>
              </a:rPr>
              <a:t>n</a:t>
            </a:r>
            <a:r>
              <a:rPr sz="1800" spc="25">
                <a:cs typeface="Arial"/>
              </a:rPr>
              <a:t>ướ</a:t>
            </a:r>
            <a:r>
              <a:rPr sz="1800" spc="25">
                <a:cs typeface="WenQuanYi Micro Hei"/>
              </a:rPr>
              <a:t>c</a:t>
            </a:r>
            <a:r>
              <a:rPr sz="1800" spc="60">
                <a:cs typeface="WenQuanYi Micro Hei"/>
              </a:rPr>
              <a:t> </a:t>
            </a:r>
            <a:r>
              <a:rPr sz="1800" spc="30">
                <a:cs typeface="WenQuanYi Micro Hei"/>
              </a:rPr>
              <a:t>m</a:t>
            </a:r>
            <a:r>
              <a:rPr sz="1800" spc="30">
                <a:cs typeface="Arial"/>
              </a:rPr>
              <a:t>ỹ</a:t>
            </a:r>
            <a:endParaRPr sz="1800"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776707" y="6332854"/>
            <a:ext cx="5245100" cy="762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11140" cy="6568440"/>
          </a:xfrm>
          <a:custGeom>
            <a:avLst/>
            <a:gdLst/>
            <a:ahLst/>
            <a:cxnLst/>
            <a:rect l="l" t="t" r="r" b="b"/>
            <a:pathLst>
              <a:path w="5311140" h="6568440">
                <a:moveTo>
                  <a:pt x="0" y="0"/>
                </a:moveTo>
                <a:lnTo>
                  <a:pt x="5311140" y="0"/>
                </a:lnTo>
                <a:lnTo>
                  <a:pt x="5311140" y="6568440"/>
                </a:lnTo>
                <a:lnTo>
                  <a:pt x="0" y="6568440"/>
                </a:lnTo>
                <a:lnTo>
                  <a:pt x="0" y="0"/>
                </a:lnTo>
                <a:close/>
              </a:path>
            </a:pathLst>
          </a:custGeom>
          <a:solidFill>
            <a:srgbClr val="09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594" y="2741929"/>
            <a:ext cx="3917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marR="5080" indent="-5080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rlito"/>
                <a:cs typeface="Carlito"/>
              </a:rPr>
              <a:t>The American </a:t>
            </a:r>
            <a:r>
              <a:rPr sz="2400" b="0" spc="-10" dirty="0">
                <a:latin typeface="Carlito"/>
                <a:cs typeface="Carlito"/>
              </a:rPr>
              <a:t>Furniture </a:t>
            </a:r>
            <a:r>
              <a:rPr sz="2400" b="0" spc="-20" dirty="0">
                <a:latin typeface="Carlito"/>
                <a:cs typeface="Carlito"/>
              </a:rPr>
              <a:t>Market  </a:t>
            </a:r>
            <a:r>
              <a:rPr sz="2400" b="0" spc="-10" dirty="0">
                <a:latin typeface="Carlito"/>
                <a:cs typeface="Carlito"/>
              </a:rPr>
              <a:t>E-commerce </a:t>
            </a:r>
            <a:r>
              <a:rPr sz="2400" b="0" spc="-5" dirty="0">
                <a:latin typeface="Carlito"/>
                <a:cs typeface="Carlito"/>
              </a:rPr>
              <a:t>is </a:t>
            </a:r>
            <a:r>
              <a:rPr sz="2400" b="0" dirty="0">
                <a:latin typeface="Carlito"/>
                <a:cs typeface="Carlito"/>
              </a:rPr>
              <a:t>a</a:t>
            </a:r>
            <a:r>
              <a:rPr sz="2400" b="0" spc="-5" dirty="0">
                <a:latin typeface="Carlito"/>
                <a:cs typeface="Carlito"/>
              </a:rPr>
              <a:t> leader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704" y="405386"/>
            <a:ext cx="5340350" cy="6452870"/>
            <a:chOff x="298704" y="405386"/>
            <a:chExt cx="5340350" cy="6452870"/>
          </a:xfrm>
        </p:grpSpPr>
        <p:sp>
          <p:nvSpPr>
            <p:cNvPr id="5" name="object 5"/>
            <p:cNvSpPr/>
            <p:nvPr/>
          </p:nvSpPr>
          <p:spPr>
            <a:xfrm>
              <a:off x="4917948" y="3415284"/>
              <a:ext cx="600455" cy="3442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704" y="1353311"/>
              <a:ext cx="626364" cy="4395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2836" y="405386"/>
              <a:ext cx="185998" cy="25389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2371" y="4700015"/>
              <a:ext cx="245364" cy="2157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960" y="3943350"/>
              <a:ext cx="105410" cy="71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4025" y="3943350"/>
              <a:ext cx="180340" cy="2305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7884" y="3955414"/>
              <a:ext cx="41909" cy="2781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1035" y="3930650"/>
              <a:ext cx="155575" cy="2432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905" y="3959225"/>
              <a:ext cx="112394" cy="2184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9509" y="4006214"/>
              <a:ext cx="104775" cy="1676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8512" y="1193291"/>
              <a:ext cx="262127" cy="51465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8415" y="3950970"/>
              <a:ext cx="415924" cy="2266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5929" y="4005580"/>
              <a:ext cx="156209" cy="1682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3944" y="4005580"/>
              <a:ext cx="168855" cy="2457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3679" y="3902075"/>
              <a:ext cx="162497" cy="2755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7381" y="3930650"/>
              <a:ext cx="191013" cy="2470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0020" y="4005580"/>
              <a:ext cx="156210" cy="1682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88024" y="3950970"/>
              <a:ext cx="162497" cy="2825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9749" y="3930650"/>
              <a:ext cx="55880" cy="2432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49295" y="3959225"/>
              <a:ext cx="112394" cy="2184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90899" y="3930650"/>
              <a:ext cx="155575" cy="2432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6955" y="3902075"/>
              <a:ext cx="148590" cy="27558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2055" y="3959225"/>
              <a:ext cx="112395" cy="2184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79544" y="3943350"/>
              <a:ext cx="260350" cy="2305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68469" y="3956684"/>
              <a:ext cx="161289" cy="2813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0875" y="3943350"/>
              <a:ext cx="105410" cy="711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4400" y="4491989"/>
              <a:ext cx="180340" cy="2305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1409" y="4479289"/>
              <a:ext cx="155575" cy="2432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18259" y="4560570"/>
              <a:ext cx="415925" cy="16573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55775" y="4554220"/>
              <a:ext cx="156210" cy="16827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43789" y="4554220"/>
              <a:ext cx="168855" cy="24574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6630" y="4554220"/>
              <a:ext cx="258444" cy="16827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34920" y="4560570"/>
              <a:ext cx="148590" cy="22161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11449" y="4479289"/>
              <a:ext cx="55880" cy="24320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86831" y="4479289"/>
              <a:ext cx="191013" cy="24701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98799" y="4479289"/>
              <a:ext cx="55880" cy="24320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80714" y="4499609"/>
              <a:ext cx="148589" cy="28257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62324" y="4554220"/>
              <a:ext cx="156210" cy="1682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35375" y="4507864"/>
              <a:ext cx="112395" cy="2184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6980" y="4495164"/>
              <a:ext cx="199390" cy="23113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4595" y="5027930"/>
              <a:ext cx="48260" cy="2432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3447" y="5027930"/>
              <a:ext cx="147207" cy="24701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62100" y="5102859"/>
              <a:ext cx="156210" cy="16827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50114" y="5102859"/>
              <a:ext cx="168855" cy="24574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62149" y="5048250"/>
              <a:ext cx="415925" cy="22669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95855" y="5027930"/>
              <a:ext cx="55880" cy="24320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71114" y="5027930"/>
              <a:ext cx="168910" cy="24701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2409" y="5006339"/>
              <a:ext cx="148589" cy="26860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52749" y="5102859"/>
              <a:ext cx="156210" cy="16827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1636" y="5027930"/>
              <a:ext cx="191013" cy="24701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36620" y="4999355"/>
              <a:ext cx="148589" cy="27559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14419" y="5106670"/>
              <a:ext cx="156209" cy="16827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83563" y="3901439"/>
              <a:ext cx="42671" cy="279196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7200" y="1106423"/>
              <a:ext cx="24384" cy="279196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85615" y="5067300"/>
              <a:ext cx="24384" cy="144627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5320" y="496823"/>
              <a:ext cx="1985772" cy="74523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960745" y="779779"/>
            <a:ext cx="516826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cs typeface="WenQuanYi Micro Hei"/>
              </a:rPr>
              <a:t>The </a:t>
            </a:r>
            <a:r>
              <a:rPr sz="1800" spc="70" dirty="0">
                <a:cs typeface="WenQuanYi Micro Hei"/>
              </a:rPr>
              <a:t>growth </a:t>
            </a:r>
            <a:r>
              <a:rPr sz="1800" spc="25" dirty="0">
                <a:cs typeface="WenQuanYi Micro Hei"/>
              </a:rPr>
              <a:t>rate </a:t>
            </a:r>
            <a:r>
              <a:rPr sz="1800" spc="45" dirty="0">
                <a:cs typeface="WenQuanYi Micro Hei"/>
              </a:rPr>
              <a:t>of </a:t>
            </a:r>
            <a:r>
              <a:rPr sz="1800" spc="65" dirty="0">
                <a:cs typeface="WenQuanYi Micro Hei"/>
              </a:rPr>
              <a:t>e-commerce </a:t>
            </a:r>
            <a:r>
              <a:rPr sz="1800" spc="10" dirty="0">
                <a:cs typeface="WenQuanYi Micro Hei"/>
              </a:rPr>
              <a:t>far </a:t>
            </a:r>
            <a:r>
              <a:rPr sz="1800" spc="45" dirty="0">
                <a:cs typeface="WenQuanYi Micro Hei"/>
              </a:rPr>
              <a:t>exceeds  </a:t>
            </a:r>
            <a:r>
              <a:rPr sz="1800" spc="50" dirty="0">
                <a:cs typeface="WenQuanYi Micro Hei"/>
              </a:rPr>
              <a:t>that </a:t>
            </a:r>
            <a:r>
              <a:rPr sz="1800" spc="45" dirty="0">
                <a:cs typeface="WenQuanYi Micro Hei"/>
              </a:rPr>
              <a:t>of </a:t>
            </a:r>
            <a:r>
              <a:rPr sz="1800" spc="25" dirty="0">
                <a:cs typeface="WenQuanYi Micro Hei"/>
              </a:rPr>
              <a:t>offline: </a:t>
            </a:r>
            <a:r>
              <a:rPr sz="1800" spc="35" dirty="0">
                <a:cs typeface="WenQuanYi Micro Hei"/>
              </a:rPr>
              <a:t>from </a:t>
            </a:r>
            <a:r>
              <a:rPr sz="1800" spc="60" dirty="0">
                <a:cs typeface="WenQuanYi Micro Hei"/>
              </a:rPr>
              <a:t>2019 </a:t>
            </a:r>
            <a:r>
              <a:rPr sz="1800" spc="70" dirty="0">
                <a:cs typeface="WenQuanYi Micro Hei"/>
              </a:rPr>
              <a:t>to </a:t>
            </a:r>
            <a:r>
              <a:rPr sz="1800" spc="40" dirty="0">
                <a:cs typeface="WenQuanYi Micro Hei"/>
              </a:rPr>
              <a:t>2022, </a:t>
            </a:r>
            <a:r>
              <a:rPr sz="1800" spc="50" dirty="0">
                <a:cs typeface="WenQuanYi Micro Hei"/>
              </a:rPr>
              <a:t>the </a:t>
            </a:r>
            <a:r>
              <a:rPr sz="1800" spc="20" dirty="0">
                <a:cs typeface="WenQuanYi Micro Hei"/>
              </a:rPr>
              <a:t>share </a:t>
            </a:r>
            <a:r>
              <a:rPr sz="1800" spc="45" dirty="0">
                <a:cs typeface="WenQuanYi Micro Hei"/>
              </a:rPr>
              <a:t>of  </a:t>
            </a:r>
            <a:r>
              <a:rPr sz="1800" spc="20" dirty="0">
                <a:cs typeface="WenQuanYi Micro Hei"/>
              </a:rPr>
              <a:t>furniture </a:t>
            </a:r>
            <a:r>
              <a:rPr sz="1800" spc="65" dirty="0">
                <a:cs typeface="WenQuanYi Micro Hei"/>
              </a:rPr>
              <a:t>e-commerce </a:t>
            </a:r>
            <a:r>
              <a:rPr sz="1800" spc="30" dirty="0">
                <a:cs typeface="WenQuanYi Micro Hei"/>
              </a:rPr>
              <a:t>in </a:t>
            </a:r>
            <a:r>
              <a:rPr sz="1800" spc="50" dirty="0">
                <a:cs typeface="WenQuanYi Micro Hei"/>
              </a:rPr>
              <a:t>the </a:t>
            </a:r>
            <a:r>
              <a:rPr sz="1800" spc="55" dirty="0">
                <a:cs typeface="WenQuanYi Micro Hei"/>
              </a:rPr>
              <a:t>United </a:t>
            </a:r>
            <a:r>
              <a:rPr sz="1800" spc="40" dirty="0">
                <a:cs typeface="WenQuanYi Micro Hei"/>
              </a:rPr>
              <a:t>States </a:t>
            </a:r>
            <a:r>
              <a:rPr sz="1800" spc="35" dirty="0">
                <a:cs typeface="WenQuanYi Micro Hei"/>
              </a:rPr>
              <a:t>has  soared from </a:t>
            </a:r>
            <a:r>
              <a:rPr sz="1800" spc="75" dirty="0">
                <a:cs typeface="WenQuanYi Micro Hei"/>
              </a:rPr>
              <a:t>16% </a:t>
            </a:r>
            <a:r>
              <a:rPr sz="1800" spc="70" dirty="0">
                <a:cs typeface="WenQuanYi Micro Hei"/>
              </a:rPr>
              <a:t>to </a:t>
            </a:r>
            <a:r>
              <a:rPr sz="1800" spc="45" dirty="0">
                <a:cs typeface="WenQuanYi Micro Hei"/>
              </a:rPr>
              <a:t>28%. </a:t>
            </a:r>
            <a:r>
              <a:rPr sz="1800" spc="65" dirty="0">
                <a:cs typeface="WenQuanYi Micro Hei"/>
              </a:rPr>
              <a:t>The </a:t>
            </a:r>
            <a:r>
              <a:rPr sz="1800" spc="70" dirty="0">
                <a:cs typeface="WenQuanYi Micro Hei"/>
              </a:rPr>
              <a:t>growth </a:t>
            </a:r>
            <a:r>
              <a:rPr sz="1800" spc="25" dirty="0">
                <a:cs typeface="WenQuanYi Micro Hei"/>
              </a:rPr>
              <a:t>rate </a:t>
            </a:r>
            <a:r>
              <a:rPr sz="1800" spc="45" dirty="0">
                <a:cs typeface="WenQuanYi Micro Hei"/>
              </a:rPr>
              <a:t>of  </a:t>
            </a:r>
            <a:r>
              <a:rPr sz="1800" spc="35" dirty="0">
                <a:cs typeface="WenQuanYi Micro Hei"/>
              </a:rPr>
              <a:t>offline </a:t>
            </a:r>
            <a:r>
              <a:rPr sz="1800" spc="20" dirty="0">
                <a:cs typeface="WenQuanYi Micro Hei"/>
              </a:rPr>
              <a:t>furniture </a:t>
            </a:r>
            <a:r>
              <a:rPr sz="1800" spc="25" dirty="0">
                <a:cs typeface="WenQuanYi Micro Hei"/>
              </a:rPr>
              <a:t>stores </a:t>
            </a:r>
            <a:r>
              <a:rPr sz="1800" spc="35" dirty="0">
                <a:cs typeface="WenQuanYi Micro Hei"/>
              </a:rPr>
              <a:t>has </a:t>
            </a:r>
            <a:r>
              <a:rPr sz="1800" spc="40" dirty="0">
                <a:cs typeface="WenQuanYi Micro Hei"/>
              </a:rPr>
              <a:t>also </a:t>
            </a:r>
            <a:r>
              <a:rPr sz="1800" spc="60" dirty="0">
                <a:cs typeface="WenQuanYi Micro Hei"/>
              </a:rPr>
              <a:t>been  </a:t>
            </a:r>
            <a:r>
              <a:rPr sz="1800" spc="65" dirty="0">
                <a:cs typeface="WenQuanYi Micro Hei"/>
              </a:rPr>
              <a:t>abandoned </a:t>
            </a:r>
            <a:r>
              <a:rPr sz="1800" spc="80" dirty="0">
                <a:cs typeface="WenQuanYi Micro Hei"/>
              </a:rPr>
              <a:t>by </a:t>
            </a:r>
            <a:r>
              <a:rPr sz="1800" spc="55" dirty="0">
                <a:cs typeface="WenQuanYi Micro Hei"/>
              </a:rPr>
              <a:t>e-commerce. </a:t>
            </a:r>
            <a:r>
              <a:rPr sz="1800" spc="-20" dirty="0">
                <a:cs typeface="WenQuanYi Micro Hei"/>
              </a:rPr>
              <a:t>In </a:t>
            </a:r>
            <a:r>
              <a:rPr sz="1800" spc="40" dirty="0">
                <a:cs typeface="WenQuanYi Micro Hei"/>
              </a:rPr>
              <a:t>2019, </a:t>
            </a:r>
            <a:r>
              <a:rPr sz="1800" spc="50" dirty="0">
                <a:cs typeface="WenQuanYi Micro Hei"/>
              </a:rPr>
              <a:t>the </a:t>
            </a:r>
            <a:r>
              <a:rPr sz="1800" spc="80" dirty="0">
                <a:cs typeface="WenQuanYi Micro Hei"/>
              </a:rPr>
              <a:t>top  </a:t>
            </a:r>
            <a:r>
              <a:rPr sz="1800" spc="40" dirty="0">
                <a:cs typeface="WenQuanYi Micro Hei"/>
              </a:rPr>
              <a:t>five </a:t>
            </a:r>
            <a:r>
              <a:rPr sz="1800" spc="35" dirty="0">
                <a:cs typeface="WenQuanYi Micro Hei"/>
              </a:rPr>
              <a:t>offline </a:t>
            </a:r>
            <a:r>
              <a:rPr sz="1800" spc="15" dirty="0">
                <a:cs typeface="WenQuanYi Micro Hei"/>
              </a:rPr>
              <a:t>retailers </a:t>
            </a:r>
            <a:r>
              <a:rPr sz="1800" spc="30" dirty="0">
                <a:cs typeface="WenQuanYi Micro Hei"/>
              </a:rPr>
              <a:t>in </a:t>
            </a:r>
            <a:r>
              <a:rPr sz="1800" spc="50" dirty="0">
                <a:cs typeface="WenQuanYi Micro Hei"/>
              </a:rPr>
              <a:t>the </a:t>
            </a:r>
            <a:r>
              <a:rPr sz="1800" spc="55" dirty="0">
                <a:cs typeface="WenQuanYi Micro Hei"/>
              </a:rPr>
              <a:t>United </a:t>
            </a:r>
            <a:r>
              <a:rPr sz="1800" spc="30" dirty="0">
                <a:cs typeface="WenQuanYi Micro Hei"/>
              </a:rPr>
              <a:t>States, </a:t>
            </a:r>
            <a:r>
              <a:rPr sz="1800" spc="45" dirty="0">
                <a:cs typeface="WenQuanYi Micro Hei"/>
              </a:rPr>
              <a:t>such  </a:t>
            </a:r>
            <a:r>
              <a:rPr sz="1800" spc="30" dirty="0">
                <a:cs typeface="WenQuanYi Micro Hei"/>
              </a:rPr>
              <a:t>as </a:t>
            </a:r>
            <a:r>
              <a:rPr sz="1800" spc="60" dirty="0">
                <a:cs typeface="WenQuanYi Micro Hei"/>
              </a:rPr>
              <a:t>ASHLEY, </a:t>
            </a:r>
            <a:r>
              <a:rPr sz="1800" spc="50" dirty="0">
                <a:cs typeface="WenQuanYi Micro Hei"/>
              </a:rPr>
              <a:t>IKEA, </a:t>
            </a:r>
            <a:r>
              <a:rPr sz="1800" spc="45" dirty="0">
                <a:cs typeface="WenQuanYi Micro Hei"/>
              </a:rPr>
              <a:t>Mattress </a:t>
            </a:r>
            <a:r>
              <a:rPr sz="1800" spc="15" dirty="0">
                <a:cs typeface="WenQuanYi Micro Hei"/>
              </a:rPr>
              <a:t>Firm, </a:t>
            </a:r>
            <a:r>
              <a:rPr sz="1800" spc="60" dirty="0">
                <a:cs typeface="WenQuanYi Micro Hei"/>
              </a:rPr>
              <a:t>and </a:t>
            </a:r>
            <a:r>
              <a:rPr sz="1800" spc="65" dirty="0">
                <a:cs typeface="WenQuanYi Micro Hei"/>
              </a:rPr>
              <a:t>Rooms </a:t>
            </a:r>
            <a:r>
              <a:rPr sz="1800" spc="-5" dirty="0">
                <a:cs typeface="WenQuanYi Micro Hei"/>
              </a:rPr>
              <a:t>To  </a:t>
            </a:r>
            <a:r>
              <a:rPr sz="1800" spc="60" dirty="0">
                <a:cs typeface="WenQuanYi Micro Hei"/>
              </a:rPr>
              <a:t>Go, </a:t>
            </a:r>
            <a:r>
              <a:rPr sz="1800" spc="45" dirty="0">
                <a:cs typeface="WenQuanYi Micro Hei"/>
              </a:rPr>
              <a:t>saw </a:t>
            </a:r>
            <a:r>
              <a:rPr sz="1800" spc="40" dirty="0">
                <a:cs typeface="WenQuanYi Micro Hei"/>
              </a:rPr>
              <a:t>an </a:t>
            </a:r>
            <a:r>
              <a:rPr sz="1800" spc="60" dirty="0">
                <a:cs typeface="WenQuanYi Micro Hei"/>
              </a:rPr>
              <a:t>average </a:t>
            </a:r>
            <a:r>
              <a:rPr sz="1800" spc="40" dirty="0">
                <a:cs typeface="WenQuanYi Micro Hei"/>
              </a:rPr>
              <a:t>annual </a:t>
            </a:r>
            <a:r>
              <a:rPr sz="1800" spc="25" dirty="0">
                <a:cs typeface="WenQuanYi Micro Hei"/>
              </a:rPr>
              <a:t>increase </a:t>
            </a:r>
            <a:r>
              <a:rPr sz="1800" spc="45" dirty="0">
                <a:cs typeface="WenQuanYi Micro Hei"/>
              </a:rPr>
              <a:t>of</a:t>
            </a:r>
            <a:r>
              <a:rPr sz="1800" spc="170" dirty="0">
                <a:cs typeface="WenQuanYi Micro Hei"/>
              </a:rPr>
              <a:t> </a:t>
            </a:r>
            <a:r>
              <a:rPr sz="1800" spc="25" dirty="0">
                <a:cs typeface="WenQuanYi Micro Hei"/>
              </a:rPr>
              <a:t>3.1%.</a:t>
            </a:r>
            <a:endParaRPr sz="1800">
              <a:cs typeface="WenQuanYi Micro Hei"/>
            </a:endParaRPr>
          </a:p>
          <a:p>
            <a:pPr marL="12700" marR="95885">
              <a:lnSpc>
                <a:spcPct val="100000"/>
              </a:lnSpc>
            </a:pPr>
            <a:r>
              <a:rPr sz="1800" spc="85" dirty="0">
                <a:cs typeface="WenQuanYi Micro Hei"/>
              </a:rPr>
              <a:t>Amazon </a:t>
            </a:r>
            <a:r>
              <a:rPr sz="1800" spc="60" dirty="0">
                <a:cs typeface="WenQuanYi Micro Hei"/>
              </a:rPr>
              <a:t>and </a:t>
            </a:r>
            <a:r>
              <a:rPr sz="1800" spc="15" dirty="0">
                <a:cs typeface="WenQuanYi Micro Hei"/>
              </a:rPr>
              <a:t>Wayfair, </a:t>
            </a:r>
            <a:r>
              <a:rPr sz="1800" spc="50" dirty="0">
                <a:cs typeface="WenQuanYi Micro Hei"/>
              </a:rPr>
              <a:t>which </a:t>
            </a:r>
            <a:r>
              <a:rPr sz="1800" spc="10" dirty="0">
                <a:cs typeface="WenQuanYi Micro Hei"/>
              </a:rPr>
              <a:t>are </a:t>
            </a:r>
            <a:r>
              <a:rPr sz="1800" spc="50" dirty="0">
                <a:cs typeface="WenQuanYi Micro Hei"/>
              </a:rPr>
              <a:t>comparable </a:t>
            </a:r>
            <a:r>
              <a:rPr sz="1800" spc="30" dirty="0">
                <a:cs typeface="WenQuanYi Micro Hei"/>
              </a:rPr>
              <a:t>in  size, </a:t>
            </a:r>
            <a:r>
              <a:rPr sz="1800" spc="65" dirty="0">
                <a:cs typeface="WenQuanYi Micro Hei"/>
              </a:rPr>
              <a:t>grew </a:t>
            </a:r>
            <a:r>
              <a:rPr sz="1800" spc="80" dirty="0">
                <a:cs typeface="WenQuanYi Micro Hei"/>
              </a:rPr>
              <a:t>by </a:t>
            </a:r>
            <a:r>
              <a:rPr sz="1800" spc="45" dirty="0">
                <a:cs typeface="WenQuanYi Micro Hei"/>
              </a:rPr>
              <a:t>27.7% </a:t>
            </a:r>
            <a:r>
              <a:rPr sz="1800" spc="30" dirty="0">
                <a:cs typeface="WenQuanYi Micro Hei"/>
              </a:rPr>
              <a:t>in</a:t>
            </a:r>
            <a:r>
              <a:rPr sz="1800" spc="100" dirty="0">
                <a:cs typeface="WenQuanYi Micro Hei"/>
              </a:rPr>
              <a:t> </a:t>
            </a:r>
            <a:r>
              <a:rPr sz="1800" spc="60">
                <a:cs typeface="WenQuanYi Micro Hei"/>
              </a:rPr>
              <a:t>2019!</a:t>
            </a:r>
            <a:endParaRPr sz="1800">
              <a:cs typeface="WenQuanYi Micro He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776707" y="6332854"/>
            <a:ext cx="5245100" cy="76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334" y="2066925"/>
            <a:ext cx="40144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467359" algn="ctr">
              <a:lnSpc>
                <a:spcPct val="100000"/>
              </a:lnSpc>
              <a:spcBef>
                <a:spcPts val="100"/>
              </a:spcBef>
            </a:pPr>
            <a:r>
              <a:rPr sz="3000" b="0" spc="-10" dirty="0">
                <a:latin typeface="Carlito"/>
                <a:cs typeface="Carlito"/>
              </a:rPr>
              <a:t>Product </a:t>
            </a:r>
            <a:r>
              <a:rPr sz="3000" b="0" spc="-5" dirty="0">
                <a:latin typeface="Carlito"/>
                <a:cs typeface="Carlito"/>
              </a:rPr>
              <a:t>and</a:t>
            </a:r>
            <a:r>
              <a:rPr sz="3000" b="0" spc="-70" dirty="0">
                <a:latin typeface="Carlito"/>
                <a:cs typeface="Carlito"/>
              </a:rPr>
              <a:t> </a:t>
            </a:r>
            <a:r>
              <a:rPr sz="3000" b="0" spc="-25" dirty="0">
                <a:latin typeface="Carlito"/>
                <a:cs typeface="Carlito"/>
              </a:rPr>
              <a:t>market  </a:t>
            </a:r>
            <a:r>
              <a:rPr sz="3000" b="0" spc="-15" dirty="0">
                <a:latin typeface="Carlito"/>
                <a:cs typeface="Carlito"/>
              </a:rPr>
              <a:t>characteristics</a:t>
            </a:r>
            <a:endParaRPr sz="30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3000" b="0" spc="-5" dirty="0">
                <a:latin typeface="Carlito"/>
                <a:cs typeface="Carlito"/>
              </a:rPr>
              <a:t>Sản phẩm </a:t>
            </a:r>
            <a:r>
              <a:rPr sz="3000" b="0" spc="-25" dirty="0">
                <a:latin typeface="Carlito"/>
                <a:cs typeface="Carlito"/>
              </a:rPr>
              <a:t>và </a:t>
            </a:r>
            <a:r>
              <a:rPr sz="3000" b="0" spc="-5" dirty="0">
                <a:latin typeface="Carlito"/>
                <a:cs typeface="Carlito"/>
              </a:rPr>
              <a:t>đặc điểm thj  trường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704" y="400811"/>
            <a:ext cx="5344795" cy="6457315"/>
            <a:chOff x="298704" y="400811"/>
            <a:chExt cx="5344795" cy="6457315"/>
          </a:xfrm>
        </p:grpSpPr>
        <p:sp>
          <p:nvSpPr>
            <p:cNvPr id="4" name="object 4"/>
            <p:cNvSpPr/>
            <p:nvPr/>
          </p:nvSpPr>
          <p:spPr>
            <a:xfrm>
              <a:off x="4917948" y="1193292"/>
              <a:ext cx="600455" cy="5664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704" y="1106424"/>
              <a:ext cx="626364" cy="4642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1207" y="1944623"/>
              <a:ext cx="225551" cy="4395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300" y="400811"/>
              <a:ext cx="195072" cy="2680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2371" y="4700015"/>
              <a:ext cx="245364" cy="2157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3563" y="3901440"/>
              <a:ext cx="42671" cy="27919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5615" y="5067300"/>
              <a:ext cx="24384" cy="1446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20" y="496823"/>
              <a:ext cx="1985772" cy="7452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23890" y="640715"/>
            <a:ext cx="586105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WenQuanYi Micro Hei"/>
                <a:cs typeface="WenQuanYi Micro Hei"/>
              </a:rPr>
              <a:t>FMCG </a:t>
            </a:r>
            <a:r>
              <a:rPr sz="1800" spc="30" dirty="0">
                <a:latin typeface="WenQuanYi Micro Hei"/>
                <a:cs typeface="WenQuanYi Micro Hei"/>
              </a:rPr>
              <a:t>attributes: </a:t>
            </a:r>
            <a:r>
              <a:rPr sz="1800" spc="50" dirty="0">
                <a:latin typeface="WenQuanYi Micro Hei"/>
                <a:cs typeface="WenQuanYi Micro Hei"/>
              </a:rPr>
              <a:t>light, </a:t>
            </a:r>
            <a:r>
              <a:rPr sz="1800" spc="55" dirty="0">
                <a:latin typeface="WenQuanYi Micro Hei"/>
                <a:cs typeface="WenQuanYi Micro Hei"/>
              </a:rPr>
              <a:t>RTA </a:t>
            </a:r>
            <a:r>
              <a:rPr sz="1800" spc="30" dirty="0">
                <a:latin typeface="WenQuanYi Micro Hei"/>
                <a:cs typeface="WenQuanYi Micro Hei"/>
              </a:rPr>
              <a:t>self-assembly, </a:t>
            </a:r>
            <a:r>
              <a:rPr sz="1800" spc="125" dirty="0">
                <a:latin typeface="WenQuanYi Micro Hei"/>
                <a:cs typeface="WenQuanYi Micro Hei"/>
              </a:rPr>
              <a:t>e-  </a:t>
            </a:r>
            <a:r>
              <a:rPr sz="1800" spc="50" dirty="0">
                <a:latin typeface="WenQuanYi Micro Hei"/>
                <a:cs typeface="WenQuanYi Micro Hei"/>
              </a:rPr>
              <a:t>commerce </a:t>
            </a:r>
            <a:r>
              <a:rPr sz="1800" spc="70" dirty="0">
                <a:latin typeface="WenQuanYi Micro Hei"/>
                <a:cs typeface="WenQuanYi Micro Hei"/>
              </a:rPr>
              <a:t>packaging. </a:t>
            </a:r>
            <a:r>
              <a:rPr sz="1800" spc="45" dirty="0">
                <a:latin typeface="WenQuanYi Micro Hei"/>
                <a:cs typeface="WenQuanYi Micro Hei"/>
              </a:rPr>
              <a:t>For consumers </a:t>
            </a:r>
            <a:r>
              <a:rPr sz="1800" spc="30" dirty="0">
                <a:latin typeface="WenQuanYi Micro Hei"/>
                <a:cs typeface="WenQuanYi Micro Hei"/>
              </a:rPr>
              <a:t>in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55" dirty="0">
                <a:latin typeface="WenQuanYi Micro Hei"/>
                <a:cs typeface="WenQuanYi Micro Hei"/>
              </a:rPr>
              <a:t>United  </a:t>
            </a:r>
            <a:r>
              <a:rPr sz="1800" spc="40" dirty="0">
                <a:latin typeface="WenQuanYi Micro Hei"/>
                <a:cs typeface="WenQuanYi Micro Hei"/>
              </a:rPr>
              <a:t>States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45" dirty="0">
                <a:latin typeface="WenQuanYi Micro Hei"/>
                <a:cs typeface="WenQuanYi Micro Hei"/>
              </a:rPr>
              <a:t>European </a:t>
            </a:r>
            <a:r>
              <a:rPr sz="1800" spc="35" dirty="0">
                <a:latin typeface="WenQuanYi Micro Hei"/>
                <a:cs typeface="WenQuanYi Micro Hei"/>
              </a:rPr>
              <a:t>countries, </a:t>
            </a:r>
            <a:r>
              <a:rPr sz="1800" spc="20" dirty="0">
                <a:latin typeface="WenQuanYi Micro Hei"/>
                <a:cs typeface="WenQuanYi Micro Hei"/>
              </a:rPr>
              <a:t>furniture </a:t>
            </a:r>
            <a:r>
              <a:rPr sz="1800" spc="15" dirty="0">
                <a:latin typeface="WenQuanYi Micro Hei"/>
                <a:cs typeface="WenQuanYi Micro Hei"/>
              </a:rPr>
              <a:t>is </a:t>
            </a:r>
            <a:r>
              <a:rPr sz="1800" spc="40" dirty="0">
                <a:latin typeface="WenQuanYi Micro Hei"/>
                <a:cs typeface="WenQuanYi Micro Hei"/>
              </a:rPr>
              <a:t>more </a:t>
            </a:r>
            <a:r>
              <a:rPr sz="1800" spc="30" dirty="0">
                <a:latin typeface="WenQuanYi Micro Hei"/>
                <a:cs typeface="WenQuanYi Micro Hei"/>
              </a:rPr>
              <a:t>like  </a:t>
            </a:r>
            <a:r>
              <a:rPr sz="1800" spc="70" dirty="0">
                <a:latin typeface="WenQuanYi Micro Hei"/>
                <a:cs typeface="WenQuanYi Micro Hei"/>
              </a:rPr>
              <a:t>FMCG. </a:t>
            </a:r>
            <a:r>
              <a:rPr sz="1800" spc="65" dirty="0">
                <a:latin typeface="WenQuanYi Micro Hei"/>
                <a:cs typeface="WenQuanYi Micro Hei"/>
              </a:rPr>
              <a:t>Outdoor </a:t>
            </a:r>
            <a:r>
              <a:rPr sz="1800" spc="60" dirty="0">
                <a:latin typeface="WenQuanYi Micro Hei"/>
                <a:cs typeface="WenQuanYi Micro Hei"/>
              </a:rPr>
              <a:t>garden </a:t>
            </a:r>
            <a:r>
              <a:rPr sz="1800" spc="20" dirty="0">
                <a:latin typeface="WenQuanYi Micro Hei"/>
                <a:cs typeface="WenQuanYi Micro Hei"/>
              </a:rPr>
              <a:t>furniture </a:t>
            </a:r>
            <a:r>
              <a:rPr sz="1800" spc="15" dirty="0">
                <a:latin typeface="WenQuanYi Micro Hei"/>
                <a:cs typeface="WenQuanYi Micro Hei"/>
              </a:rPr>
              <a:t>is </a:t>
            </a:r>
            <a:r>
              <a:rPr sz="1800" spc="80" dirty="0">
                <a:latin typeface="WenQuanYi Micro Hei"/>
                <a:cs typeface="WenQuanYi Micro Hei"/>
              </a:rPr>
              <a:t>changed </a:t>
            </a:r>
            <a:r>
              <a:rPr sz="1800" spc="70" dirty="0">
                <a:latin typeface="WenQuanYi Micro Hei"/>
                <a:cs typeface="WenQuanYi Micro Hei"/>
              </a:rPr>
              <a:t>once </a:t>
            </a:r>
            <a:r>
              <a:rPr sz="1800" spc="35" dirty="0">
                <a:latin typeface="WenQuanYi Micro Hei"/>
                <a:cs typeface="WenQuanYi Micro Hei"/>
              </a:rPr>
              <a:t>a  </a:t>
            </a:r>
            <a:r>
              <a:rPr sz="1800" spc="-15" dirty="0">
                <a:latin typeface="WenQuanYi Micro Hei"/>
                <a:cs typeface="WenQuanYi Micro Hei"/>
              </a:rPr>
              <a:t>year,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55" dirty="0">
                <a:latin typeface="WenQuanYi Micro Hei"/>
                <a:cs typeface="WenQuanYi Micro Hei"/>
              </a:rPr>
              <a:t>indoor </a:t>
            </a:r>
            <a:r>
              <a:rPr sz="1800" spc="20" dirty="0">
                <a:latin typeface="WenQuanYi Micro Hei"/>
                <a:cs typeface="WenQuanYi Micro Hei"/>
              </a:rPr>
              <a:t>furniture </a:t>
            </a:r>
            <a:r>
              <a:rPr sz="1800" spc="15" dirty="0">
                <a:latin typeface="WenQuanYi Micro Hei"/>
                <a:cs typeface="WenQuanYi Micro Hei"/>
              </a:rPr>
              <a:t>is </a:t>
            </a:r>
            <a:r>
              <a:rPr sz="1800" spc="35" dirty="0">
                <a:latin typeface="WenQuanYi Micro Hei"/>
                <a:cs typeface="WenQuanYi Micro Hei"/>
              </a:rPr>
              <a:t>basically </a:t>
            </a:r>
            <a:r>
              <a:rPr sz="1800" spc="45" dirty="0">
                <a:latin typeface="WenQuanYi Micro Hei"/>
                <a:cs typeface="WenQuanYi Micro Hei"/>
              </a:rPr>
              <a:t>maintained </a:t>
            </a:r>
            <a:r>
              <a:rPr sz="1800" spc="35" dirty="0">
                <a:latin typeface="WenQuanYi Micro Hei"/>
                <a:cs typeface="WenQuanYi Micro Hei"/>
              </a:rPr>
              <a:t>for  </a:t>
            </a:r>
            <a:r>
              <a:rPr sz="1800" spc="105" dirty="0">
                <a:latin typeface="WenQuanYi Micro Hei"/>
                <a:cs typeface="WenQuanYi Micro Hei"/>
              </a:rPr>
              <a:t>2-3 </a:t>
            </a:r>
            <a:r>
              <a:rPr sz="1800" spc="15" dirty="0">
                <a:latin typeface="WenQuanYi Micro Hei"/>
                <a:cs typeface="WenQuanYi Micro Hei"/>
              </a:rPr>
              <a:t>years. </a:t>
            </a:r>
            <a:r>
              <a:rPr sz="1800" spc="30" dirty="0">
                <a:latin typeface="WenQuanYi Micro Hei"/>
                <a:cs typeface="WenQuanYi Micro Hei"/>
              </a:rPr>
              <a:t>Renters </a:t>
            </a:r>
            <a:r>
              <a:rPr sz="1800" spc="10" dirty="0">
                <a:latin typeface="WenQuanYi Micro Hei"/>
                <a:cs typeface="WenQuanYi Micro Hei"/>
              </a:rPr>
              <a:t>are </a:t>
            </a:r>
            <a:r>
              <a:rPr sz="1800" spc="60" dirty="0">
                <a:latin typeface="WenQuanYi Micro Hei"/>
                <a:cs typeface="WenQuanYi Micro Hei"/>
              </a:rPr>
              <a:t>consumption </a:t>
            </a:r>
            <a:r>
              <a:rPr sz="1800" spc="35" dirty="0">
                <a:latin typeface="WenQuanYi Micro Hei"/>
                <a:cs typeface="WenQuanYi Micro Hei"/>
              </a:rPr>
              <a:t>subject: </a:t>
            </a:r>
            <a:r>
              <a:rPr sz="1800" spc="40" dirty="0">
                <a:latin typeface="WenQuanYi Micro Hei"/>
                <a:cs typeface="WenQuanYi Micro Hei"/>
              </a:rPr>
              <a:t>since </a:t>
            </a:r>
            <a:r>
              <a:rPr sz="1800" spc="50" dirty="0">
                <a:latin typeface="WenQuanYi Micro Hei"/>
                <a:cs typeface="WenQuanYi Micro Hei"/>
              </a:rPr>
              <a:t>the  </a:t>
            </a:r>
            <a:r>
              <a:rPr sz="1800" spc="35" dirty="0">
                <a:latin typeface="WenQuanYi Micro Hei"/>
                <a:cs typeface="WenQuanYi Micro Hei"/>
              </a:rPr>
              <a:t>financial </a:t>
            </a:r>
            <a:r>
              <a:rPr sz="1800" spc="15" dirty="0">
                <a:latin typeface="WenQuanYi Micro Hei"/>
                <a:cs typeface="WenQuanYi Micro Hei"/>
              </a:rPr>
              <a:t>crisis </a:t>
            </a:r>
            <a:r>
              <a:rPr sz="1800" spc="30" dirty="0">
                <a:latin typeface="WenQuanYi Micro Hei"/>
                <a:cs typeface="WenQuanYi Micro Hei"/>
              </a:rPr>
              <a:t>in </a:t>
            </a:r>
            <a:r>
              <a:rPr sz="1800" spc="40" dirty="0">
                <a:latin typeface="WenQuanYi Micro Hei"/>
                <a:cs typeface="WenQuanYi Micro Hei"/>
              </a:rPr>
              <a:t>2008, </a:t>
            </a:r>
            <a:r>
              <a:rPr sz="1800" spc="35" dirty="0">
                <a:latin typeface="WenQuanYi Micro Hei"/>
                <a:cs typeface="WenQuanYi Micro Hei"/>
              </a:rPr>
              <a:t>a </a:t>
            </a:r>
            <a:r>
              <a:rPr sz="1800" spc="50" dirty="0">
                <a:latin typeface="WenQuanYi Micro Hei"/>
                <a:cs typeface="WenQuanYi Micro Hei"/>
              </a:rPr>
              <a:t>large </a:t>
            </a:r>
            <a:r>
              <a:rPr sz="1800" spc="45" dirty="0">
                <a:latin typeface="WenQuanYi Micro Hei"/>
                <a:cs typeface="WenQuanYi Micro Hei"/>
              </a:rPr>
              <a:t>number of </a:t>
            </a:r>
            <a:r>
              <a:rPr sz="1800" spc="35" dirty="0">
                <a:latin typeface="WenQuanYi Micro Hei"/>
                <a:cs typeface="WenQuanYi Micro Hei"/>
              </a:rPr>
              <a:t>bankruptcy,  </a:t>
            </a:r>
            <a:r>
              <a:rPr sz="1800" spc="50" dirty="0">
                <a:latin typeface="WenQuanYi Micro Hei"/>
                <a:cs typeface="WenQuanYi Micro Hei"/>
              </a:rPr>
              <a:t>American </a:t>
            </a:r>
            <a:r>
              <a:rPr sz="1800" spc="30" dirty="0">
                <a:latin typeface="WenQuanYi Micro Hei"/>
                <a:cs typeface="WenQuanYi Micro Hei"/>
              </a:rPr>
              <a:t>families </a:t>
            </a:r>
            <a:r>
              <a:rPr sz="1800" spc="45" dirty="0">
                <a:latin typeface="WenQuanYi Micro Hei"/>
                <a:cs typeface="WenQuanYi Micro Hei"/>
              </a:rPr>
              <a:t>before </a:t>
            </a:r>
            <a:r>
              <a:rPr sz="1800" spc="60" dirty="0">
                <a:latin typeface="WenQuanYi Micro Hei"/>
                <a:cs typeface="WenQuanYi Micro Hei"/>
              </a:rPr>
              <a:t>40 </a:t>
            </a:r>
            <a:r>
              <a:rPr sz="1800" spc="35" dirty="0">
                <a:latin typeface="WenQuanYi Micro Hei"/>
                <a:cs typeface="WenQuanYi Micro Hei"/>
              </a:rPr>
              <a:t>cities </a:t>
            </a:r>
            <a:r>
              <a:rPr sz="1800" spc="30" dirty="0">
                <a:latin typeface="WenQuanYi Micro Hei"/>
                <a:cs typeface="WenQuanYi Micro Hei"/>
              </a:rPr>
              <a:t>in </a:t>
            </a:r>
            <a:r>
              <a:rPr sz="1800" spc="50" dirty="0">
                <a:latin typeface="WenQuanYi Micro Hei"/>
                <a:cs typeface="WenQuanYi Micro Hei"/>
              </a:rPr>
              <a:t>white-collar  </a:t>
            </a:r>
            <a:r>
              <a:rPr sz="1800" spc="25" dirty="0">
                <a:latin typeface="WenQuanYi Micro Hei"/>
                <a:cs typeface="WenQuanYi Micro Hei"/>
              </a:rPr>
              <a:t>workers, </a:t>
            </a:r>
            <a:r>
              <a:rPr sz="1800" spc="75" dirty="0">
                <a:latin typeface="WenQuanYi Micro Hei"/>
                <a:cs typeface="WenQuanYi Micro Hei"/>
              </a:rPr>
              <a:t>41% </a:t>
            </a:r>
            <a:r>
              <a:rPr sz="1800" spc="45" dirty="0">
                <a:latin typeface="WenQuanYi Micro Hei"/>
                <a:cs typeface="WenQuanYi Micro Hei"/>
              </a:rPr>
              <a:t>of </a:t>
            </a:r>
            <a:r>
              <a:rPr sz="1800" spc="65" dirty="0">
                <a:latin typeface="WenQuanYi Micro Hei"/>
                <a:cs typeface="WenQuanYi Micro Hei"/>
              </a:rPr>
              <a:t>people </a:t>
            </a:r>
            <a:r>
              <a:rPr sz="1800" spc="50" dirty="0">
                <a:latin typeface="WenQuanYi Micro Hei"/>
                <a:cs typeface="WenQuanYi Micro Hei"/>
              </a:rPr>
              <a:t>that </a:t>
            </a:r>
            <a:r>
              <a:rPr sz="1800" spc="20" dirty="0">
                <a:latin typeface="WenQuanYi Micro Hei"/>
                <a:cs typeface="WenQuanYi Micro Hei"/>
              </a:rPr>
              <a:t>rent </a:t>
            </a:r>
            <a:r>
              <a:rPr sz="1800" spc="35" dirty="0">
                <a:latin typeface="WenQuanYi Micro Hei"/>
                <a:cs typeface="WenQuanYi Micro Hei"/>
              </a:rPr>
              <a:t>a </a:t>
            </a:r>
            <a:r>
              <a:rPr sz="1800" spc="55" dirty="0">
                <a:latin typeface="WenQuanYi Micro Hei"/>
                <a:cs typeface="WenQuanYi Micro Hei"/>
              </a:rPr>
              <a:t>house </a:t>
            </a:r>
            <a:r>
              <a:rPr sz="1800" spc="70" dirty="0">
                <a:latin typeface="WenQuanYi Micro Hei"/>
                <a:cs typeface="WenQuanYi Micro Hei"/>
              </a:rPr>
              <a:t>to </a:t>
            </a:r>
            <a:r>
              <a:rPr sz="1800" spc="15" dirty="0">
                <a:latin typeface="WenQuanYi Micro Hei"/>
                <a:cs typeface="WenQuanYi Micro Hei"/>
              </a:rPr>
              <a:t>live. </a:t>
            </a:r>
            <a:r>
              <a:rPr sz="1800" spc="65" dirty="0">
                <a:latin typeface="WenQuanYi Micro Hei"/>
                <a:cs typeface="WenQuanYi Micro Hei"/>
              </a:rPr>
              <a:t>The  </a:t>
            </a:r>
            <a:r>
              <a:rPr sz="1800" spc="40" dirty="0">
                <a:latin typeface="WenQuanYi Micro Hei"/>
                <a:cs typeface="WenQuanYi Micro Hei"/>
              </a:rPr>
              <a:t>worse </a:t>
            </a:r>
            <a:r>
              <a:rPr sz="1800" spc="50" dirty="0">
                <a:latin typeface="WenQuanYi Micro Hei"/>
                <a:cs typeface="WenQuanYi Micro Hei"/>
              </a:rPr>
              <a:t>the economy, the </a:t>
            </a:r>
            <a:r>
              <a:rPr sz="1800" spc="55" dirty="0">
                <a:latin typeface="WenQuanYi Micro Hei"/>
                <a:cs typeface="WenQuanYi Micro Hei"/>
              </a:rPr>
              <a:t>higher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20" dirty="0">
                <a:latin typeface="WenQuanYi Micro Hei"/>
                <a:cs typeface="WenQuanYi Micro Hei"/>
              </a:rPr>
              <a:t>share </a:t>
            </a:r>
            <a:r>
              <a:rPr sz="1800" spc="45" dirty="0">
                <a:latin typeface="WenQuanYi Micro Hei"/>
                <a:cs typeface="WenQuanYi Micro Hei"/>
              </a:rPr>
              <a:t>of </a:t>
            </a:r>
            <a:r>
              <a:rPr sz="1800" spc="125" dirty="0">
                <a:latin typeface="WenQuanYi Micro Hei"/>
                <a:cs typeface="WenQuanYi Micro Hei"/>
              </a:rPr>
              <a:t>e-  </a:t>
            </a:r>
            <a:r>
              <a:rPr sz="1800" spc="40">
                <a:latin typeface="WenQuanYi Micro Hei"/>
                <a:cs typeface="WenQuanYi Micro Hei"/>
              </a:rPr>
              <a:t>commerce.</a:t>
            </a:r>
            <a:endParaRPr sz="1800">
              <a:latin typeface="WenQuanYi Micro Hei"/>
              <a:cs typeface="WenQuanYi Micro 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04647" y="6429375"/>
            <a:ext cx="5245100" cy="7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334" y="2066925"/>
            <a:ext cx="40144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467359" algn="ctr">
              <a:lnSpc>
                <a:spcPct val="100000"/>
              </a:lnSpc>
              <a:spcBef>
                <a:spcPts val="100"/>
              </a:spcBef>
            </a:pPr>
            <a:r>
              <a:rPr sz="3000" b="0" spc="-10" dirty="0">
                <a:latin typeface="Carlito"/>
                <a:cs typeface="Carlito"/>
              </a:rPr>
              <a:t>Product </a:t>
            </a:r>
            <a:r>
              <a:rPr sz="3000" b="0" spc="-5" dirty="0">
                <a:latin typeface="Carlito"/>
                <a:cs typeface="Carlito"/>
              </a:rPr>
              <a:t>and</a:t>
            </a:r>
            <a:r>
              <a:rPr sz="3000" b="0" spc="-70" dirty="0">
                <a:latin typeface="Carlito"/>
                <a:cs typeface="Carlito"/>
              </a:rPr>
              <a:t> </a:t>
            </a:r>
            <a:r>
              <a:rPr sz="3000" b="0" spc="-25" dirty="0">
                <a:latin typeface="Carlito"/>
                <a:cs typeface="Carlito"/>
              </a:rPr>
              <a:t>market  </a:t>
            </a:r>
            <a:r>
              <a:rPr sz="3000" b="0" spc="-15" dirty="0">
                <a:latin typeface="Carlito"/>
                <a:cs typeface="Carlito"/>
              </a:rPr>
              <a:t>characteristics</a:t>
            </a:r>
            <a:endParaRPr sz="30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3000" b="0" spc="-5" dirty="0">
                <a:latin typeface="Carlito"/>
                <a:cs typeface="Carlito"/>
              </a:rPr>
              <a:t>Sản phẩm </a:t>
            </a:r>
            <a:r>
              <a:rPr sz="3000" b="0" spc="-25" dirty="0">
                <a:latin typeface="Carlito"/>
                <a:cs typeface="Carlito"/>
              </a:rPr>
              <a:t>và </a:t>
            </a:r>
            <a:r>
              <a:rPr sz="3000" b="0" spc="-5" dirty="0">
                <a:latin typeface="Carlito"/>
                <a:cs typeface="Carlito"/>
              </a:rPr>
              <a:t>đặc điểm thj  trường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704" y="400811"/>
            <a:ext cx="5344795" cy="6457315"/>
            <a:chOff x="298704" y="400811"/>
            <a:chExt cx="5344795" cy="6457315"/>
          </a:xfrm>
        </p:grpSpPr>
        <p:sp>
          <p:nvSpPr>
            <p:cNvPr id="4" name="object 4"/>
            <p:cNvSpPr/>
            <p:nvPr/>
          </p:nvSpPr>
          <p:spPr>
            <a:xfrm>
              <a:off x="4917948" y="1193292"/>
              <a:ext cx="600455" cy="5664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704" y="1106424"/>
              <a:ext cx="626364" cy="4642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1207" y="1944623"/>
              <a:ext cx="225551" cy="4395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300" y="400811"/>
              <a:ext cx="195072" cy="2680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2371" y="4700015"/>
              <a:ext cx="245364" cy="2157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3563" y="3901440"/>
              <a:ext cx="42671" cy="27919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5615" y="5067300"/>
              <a:ext cx="24384" cy="1446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20" y="496823"/>
              <a:ext cx="1985772" cy="7452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23890" y="640715"/>
            <a:ext cx="587629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WenQuanYi Micro Hei"/>
                <a:cs typeface="WenQuanYi Micro Hei"/>
              </a:rPr>
              <a:t>Cross-border </a:t>
            </a:r>
            <a:r>
              <a:rPr sz="1800" spc="40" dirty="0">
                <a:latin typeface="WenQuanYi Micro Hei"/>
                <a:cs typeface="WenQuanYi Micro Hei"/>
              </a:rPr>
              <a:t>products: </a:t>
            </a:r>
            <a:r>
              <a:rPr sz="1800" spc="-20" dirty="0">
                <a:latin typeface="WenQuanYi Micro Hei"/>
                <a:cs typeface="WenQuanYi Micro Hei"/>
              </a:rPr>
              <a:t>In </a:t>
            </a:r>
            <a:r>
              <a:rPr sz="1800" spc="40" dirty="0">
                <a:latin typeface="WenQuanYi Micro Hei"/>
                <a:cs typeface="WenQuanYi Micro Hei"/>
              </a:rPr>
              <a:t>2021, </a:t>
            </a:r>
            <a:r>
              <a:rPr sz="1800" spc="35" dirty="0">
                <a:latin typeface="WenQuanYi Micro Hei"/>
                <a:cs typeface="WenQuanYi Micro Hei"/>
              </a:rPr>
              <a:t>it </a:t>
            </a:r>
            <a:r>
              <a:rPr sz="1800" spc="40" dirty="0">
                <a:latin typeface="WenQuanYi Micro Hei"/>
                <a:cs typeface="WenQuanYi Micro Hei"/>
              </a:rPr>
              <a:t>was </a:t>
            </a:r>
            <a:r>
              <a:rPr sz="1800" spc="45" dirty="0">
                <a:latin typeface="WenQuanYi Micro Hei"/>
                <a:cs typeface="WenQuanYi Micro Hei"/>
              </a:rPr>
              <a:t>jointly  </a:t>
            </a:r>
            <a:r>
              <a:rPr sz="1800" spc="60" dirty="0">
                <a:latin typeface="WenQuanYi Micro Hei"/>
                <a:cs typeface="WenQuanYi Micro Hei"/>
              </a:rPr>
              <a:t>proposed </a:t>
            </a:r>
            <a:r>
              <a:rPr sz="1800" spc="80" dirty="0">
                <a:latin typeface="WenQuanYi Micro Hei"/>
                <a:cs typeface="WenQuanYi Micro Hei"/>
              </a:rPr>
              <a:t>by </a:t>
            </a:r>
            <a:r>
              <a:rPr sz="1800" spc="60" dirty="0">
                <a:latin typeface="WenQuanYi Micro Hei"/>
                <a:cs typeface="WenQuanYi Micro Hei"/>
              </a:rPr>
              <a:t>me and </a:t>
            </a:r>
            <a:r>
              <a:rPr sz="1800" spc="10" dirty="0">
                <a:latin typeface="WenQuanYi Micro Hei"/>
                <a:cs typeface="WenQuanYi Micro Hei"/>
              </a:rPr>
              <a:t>eBay,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90" dirty="0">
                <a:latin typeface="WenQuanYi Micro Hei"/>
                <a:cs typeface="WenQuanYi Micro Hei"/>
              </a:rPr>
              <a:t>began </a:t>
            </a:r>
            <a:r>
              <a:rPr sz="1800" spc="70" dirty="0">
                <a:latin typeface="WenQuanYi Micro Hei"/>
                <a:cs typeface="WenQuanYi Micro Hei"/>
              </a:rPr>
              <a:t>to </a:t>
            </a:r>
            <a:r>
              <a:rPr sz="1800" spc="75" dirty="0">
                <a:latin typeface="WenQuanYi Micro Hei"/>
                <a:cs typeface="WenQuanYi Micro Hei"/>
              </a:rPr>
              <a:t>be </a:t>
            </a:r>
            <a:r>
              <a:rPr sz="1800" spc="50" dirty="0">
                <a:latin typeface="WenQuanYi Micro Hei"/>
                <a:cs typeface="WenQuanYi Micro Hei"/>
              </a:rPr>
              <a:t>popular  </a:t>
            </a:r>
            <a:r>
              <a:rPr sz="1800" spc="30" dirty="0">
                <a:latin typeface="WenQuanYi Micro Hei"/>
                <a:cs typeface="WenQuanYi Micro Hei"/>
              </a:rPr>
              <a:t>in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45" dirty="0">
                <a:latin typeface="WenQuanYi Micro Hei"/>
                <a:cs typeface="WenQuanYi Micro Hei"/>
              </a:rPr>
              <a:t>industry </a:t>
            </a:r>
            <a:r>
              <a:rPr sz="1800" spc="80" dirty="0">
                <a:latin typeface="WenQuanYi Micro Hei"/>
                <a:cs typeface="WenQuanYi Micro Hei"/>
              </a:rPr>
              <a:t>by </a:t>
            </a:r>
            <a:r>
              <a:rPr sz="1800" spc="75" dirty="0">
                <a:latin typeface="WenQuanYi Micro Hei"/>
                <a:cs typeface="WenQuanYi Micro Hei"/>
              </a:rPr>
              <a:t>holding </a:t>
            </a:r>
            <a:r>
              <a:rPr sz="1800" spc="50" dirty="0">
                <a:latin typeface="WenQuanYi Micro Hei"/>
                <a:cs typeface="WenQuanYi Micro Hei"/>
              </a:rPr>
              <a:t>the "2021eBay China  </a:t>
            </a:r>
            <a:r>
              <a:rPr sz="1800" spc="85" dirty="0">
                <a:latin typeface="WenQuanYi Micro Hei"/>
                <a:cs typeface="WenQuanYi Micro Hei"/>
              </a:rPr>
              <a:t>Home </a:t>
            </a:r>
            <a:r>
              <a:rPr sz="1800" spc="30" dirty="0">
                <a:latin typeface="WenQuanYi Micro Hei"/>
                <a:cs typeface="WenQuanYi Micro Hei"/>
              </a:rPr>
              <a:t>Seller </a:t>
            </a:r>
            <a:r>
              <a:rPr sz="1800" spc="35" dirty="0">
                <a:latin typeface="WenQuanYi Micro Hei"/>
                <a:cs typeface="WenQuanYi Micro Hei"/>
              </a:rPr>
              <a:t>Conference". </a:t>
            </a:r>
            <a:r>
              <a:rPr sz="1800" spc="65" dirty="0">
                <a:latin typeface="WenQuanYi Micro Hei"/>
                <a:cs typeface="WenQuanYi Micro Hei"/>
              </a:rPr>
              <a:t>The </a:t>
            </a:r>
            <a:r>
              <a:rPr sz="1800" spc="45" dirty="0">
                <a:latin typeface="WenQuanYi Micro Hei"/>
                <a:cs typeface="WenQuanYi Micro Hei"/>
              </a:rPr>
              <a:t>cross-border </a:t>
            </a:r>
            <a:r>
              <a:rPr sz="1800" spc="125" dirty="0">
                <a:latin typeface="WenQuanYi Micro Hei"/>
                <a:cs typeface="WenQuanYi Micro Hei"/>
              </a:rPr>
              <a:t>e-  </a:t>
            </a:r>
            <a:r>
              <a:rPr sz="1800" spc="50" dirty="0">
                <a:latin typeface="WenQuanYi Micro Hei"/>
                <a:cs typeface="WenQuanYi Micro Hei"/>
              </a:rPr>
              <a:t>commerce </a:t>
            </a:r>
            <a:r>
              <a:rPr sz="1800" spc="55" dirty="0">
                <a:latin typeface="WenQuanYi Micro Hei"/>
                <a:cs typeface="WenQuanYi Micro Hei"/>
              </a:rPr>
              <a:t>product </a:t>
            </a:r>
            <a:r>
              <a:rPr sz="1800" spc="45" dirty="0">
                <a:latin typeface="WenQuanYi Micro Hei"/>
                <a:cs typeface="WenQuanYi Micro Hei"/>
              </a:rPr>
              <a:t>system </a:t>
            </a:r>
            <a:r>
              <a:rPr sz="1800" spc="15" dirty="0">
                <a:latin typeface="WenQuanYi Micro Hei"/>
                <a:cs typeface="WenQuanYi Micro Hei"/>
              </a:rPr>
              <a:t>is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45" dirty="0">
                <a:latin typeface="WenQuanYi Micro Hei"/>
                <a:cs typeface="WenQuanYi Micro Hei"/>
              </a:rPr>
              <a:t>cross-border  </a:t>
            </a:r>
            <a:r>
              <a:rPr sz="1800" spc="50" dirty="0">
                <a:latin typeface="WenQuanYi Micro Hei"/>
                <a:cs typeface="WenQuanYi Micro Hei"/>
              </a:rPr>
              <a:t>integration </a:t>
            </a:r>
            <a:r>
              <a:rPr sz="1800" spc="45" dirty="0">
                <a:latin typeface="WenQuanYi Micro Hei"/>
                <a:cs typeface="WenQuanYi Micro Hei"/>
              </a:rPr>
              <a:t>of </a:t>
            </a:r>
            <a:r>
              <a:rPr sz="1800" spc="15" dirty="0">
                <a:latin typeface="WenQuanYi Micro Hei"/>
                <a:cs typeface="WenQuanYi Micro Hei"/>
              </a:rPr>
              <a:t>"furniture", </a:t>
            </a:r>
            <a:r>
              <a:rPr sz="1800" spc="45" dirty="0">
                <a:latin typeface="WenQuanYi Micro Hei"/>
                <a:cs typeface="WenQuanYi Micro Hei"/>
              </a:rPr>
              <a:t>"courtyard", </a:t>
            </a:r>
            <a:r>
              <a:rPr sz="1800" spc="65" dirty="0">
                <a:latin typeface="WenQuanYi Micro Hei"/>
                <a:cs typeface="WenQuanYi Micro Hei"/>
              </a:rPr>
              <a:t>"home  </a:t>
            </a:r>
            <a:r>
              <a:rPr sz="1800" spc="40" dirty="0">
                <a:latin typeface="WenQuanYi Micro Hei"/>
                <a:cs typeface="WenQuanYi Micro Hei"/>
              </a:rPr>
              <a:t>appliances", </a:t>
            </a:r>
            <a:r>
              <a:rPr sz="1800" spc="45" dirty="0">
                <a:latin typeface="WenQuanYi Micro Hei"/>
                <a:cs typeface="WenQuanYi Micro Hei"/>
              </a:rPr>
              <a:t>"pets", </a:t>
            </a:r>
            <a:r>
              <a:rPr sz="1800" spc="40" dirty="0">
                <a:latin typeface="WenQuanYi Micro Hei"/>
                <a:cs typeface="WenQuanYi Micro Hei"/>
              </a:rPr>
              <a:t>"intelligence", </a:t>
            </a:r>
            <a:r>
              <a:rPr sz="1800" spc="65" dirty="0">
                <a:latin typeface="WenQuanYi Micro Hei"/>
                <a:cs typeface="WenQuanYi Micro Hei"/>
              </a:rPr>
              <a:t>"building </a:t>
            </a:r>
            <a:r>
              <a:rPr sz="1800" spc="25" dirty="0">
                <a:latin typeface="WenQuanYi Micro Hei"/>
                <a:cs typeface="WenQuanYi Micro Hei"/>
              </a:rPr>
              <a:t>materials 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40" dirty="0">
                <a:latin typeface="WenQuanYi Micro Hei"/>
                <a:cs typeface="WenQuanYi Micro Hei"/>
              </a:rPr>
              <a:t>sanitary </a:t>
            </a:r>
            <a:r>
              <a:rPr sz="1800" spc="10" dirty="0">
                <a:latin typeface="WenQuanYi Micro Hei"/>
                <a:cs typeface="WenQuanYi Micro Hei"/>
              </a:rPr>
              <a:t>ware"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45" dirty="0">
                <a:latin typeface="WenQuanYi Micro Hei"/>
                <a:cs typeface="WenQuanYi Micro Hei"/>
              </a:rPr>
              <a:t>other </a:t>
            </a:r>
            <a:r>
              <a:rPr sz="1800" spc="50" dirty="0">
                <a:latin typeface="WenQuanYi Micro Hei"/>
                <a:cs typeface="WenQuanYi Micro Hei"/>
              </a:rPr>
              <a:t>categories,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25" dirty="0">
                <a:latin typeface="WenQuanYi Micro Hei"/>
                <a:cs typeface="WenQuanYi Micro Hei"/>
              </a:rPr>
              <a:t>will </a:t>
            </a:r>
            <a:r>
              <a:rPr sz="1800" spc="40" dirty="0">
                <a:latin typeface="WenQuanYi Micro Hei"/>
                <a:cs typeface="WenQuanYi Micro Hei"/>
              </a:rPr>
              <a:t>also  </a:t>
            </a:r>
            <a:r>
              <a:rPr sz="1800" spc="75" dirty="0">
                <a:latin typeface="WenQuanYi Micro Hei"/>
                <a:cs typeface="WenQuanYi Micro Hei"/>
              </a:rPr>
              <a:t>be </a:t>
            </a:r>
            <a:r>
              <a:rPr sz="1800" spc="70" dirty="0">
                <a:latin typeface="WenQuanYi Micro Hei"/>
                <a:cs typeface="WenQuanYi Micro Hei"/>
              </a:rPr>
              <a:t>one </a:t>
            </a:r>
            <a:r>
              <a:rPr sz="1800" spc="45" dirty="0">
                <a:latin typeface="WenQuanYi Micro Hei"/>
                <a:cs typeface="WenQuanYi Micro Hei"/>
              </a:rPr>
              <a:t>of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25" dirty="0">
                <a:latin typeface="WenQuanYi Micro Hei"/>
                <a:cs typeface="WenQuanYi Micro Hei"/>
              </a:rPr>
              <a:t>future </a:t>
            </a:r>
            <a:r>
              <a:rPr sz="1800" spc="40" dirty="0">
                <a:latin typeface="WenQuanYi Micro Hei"/>
                <a:cs typeface="WenQuanYi Micro Hei"/>
              </a:rPr>
              <a:t>directions </a:t>
            </a:r>
            <a:r>
              <a:rPr sz="1800" spc="45" dirty="0">
                <a:latin typeface="WenQuanYi Micro Hei"/>
                <a:cs typeface="WenQuanYi Micro Hei"/>
              </a:rPr>
              <a:t>of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60" dirty="0">
                <a:latin typeface="WenQuanYi Micro Hei"/>
                <a:cs typeface="WenQuanYi Micro Hei"/>
              </a:rPr>
              <a:t>development </a:t>
            </a:r>
            <a:r>
              <a:rPr sz="1800" spc="45" dirty="0">
                <a:latin typeface="WenQuanYi Micro Hei"/>
                <a:cs typeface="WenQuanYi Micro Hei"/>
              </a:rPr>
              <a:t>of 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75" dirty="0">
                <a:latin typeface="WenQuanYi Micro Hei"/>
                <a:cs typeface="WenQuanYi Micro Hei"/>
              </a:rPr>
              <a:t>global </a:t>
            </a:r>
            <a:r>
              <a:rPr sz="1800" spc="70" dirty="0">
                <a:latin typeface="WenQuanYi Micro Hei"/>
                <a:cs typeface="WenQuanYi Micro Hei"/>
              </a:rPr>
              <a:t>home </a:t>
            </a:r>
            <a:r>
              <a:rPr sz="1800" spc="20" dirty="0">
                <a:latin typeface="WenQuanYi Micro Hei"/>
                <a:cs typeface="WenQuanYi Micro Hei"/>
              </a:rPr>
              <a:t>industry. </a:t>
            </a:r>
            <a:r>
              <a:rPr sz="1800" spc="-20" dirty="0">
                <a:latin typeface="WenQuanYi Micro Hei"/>
                <a:cs typeface="WenQuanYi Micro Hei"/>
              </a:rPr>
              <a:t>In </a:t>
            </a:r>
            <a:r>
              <a:rPr sz="1800" spc="50" dirty="0">
                <a:latin typeface="WenQuanYi Micro Hei"/>
                <a:cs typeface="WenQuanYi Micro Hei"/>
              </a:rPr>
              <a:t>the </a:t>
            </a:r>
            <a:r>
              <a:rPr sz="1800" spc="20" dirty="0">
                <a:latin typeface="WenQuanYi Micro Hei"/>
                <a:cs typeface="WenQuanYi Micro Hei"/>
              </a:rPr>
              <a:t>future, </a:t>
            </a:r>
            <a:r>
              <a:rPr sz="1800" spc="35" dirty="0">
                <a:latin typeface="WenQuanYi Micro Hei"/>
                <a:cs typeface="WenQuanYi Micro Hei"/>
              </a:rPr>
              <a:t>it </a:t>
            </a:r>
            <a:r>
              <a:rPr sz="1800" spc="25" dirty="0">
                <a:latin typeface="WenQuanYi Micro Hei"/>
                <a:cs typeface="WenQuanYi Micro Hei"/>
              </a:rPr>
              <a:t>will </a:t>
            </a:r>
            <a:r>
              <a:rPr sz="1800" spc="40" dirty="0">
                <a:latin typeface="WenQuanYi Micro Hei"/>
                <a:cs typeface="WenQuanYi Micro Hei"/>
              </a:rPr>
              <a:t>also  </a:t>
            </a:r>
            <a:r>
              <a:rPr sz="1800" spc="65" dirty="0">
                <a:latin typeface="WenQuanYi Micro Hei"/>
                <a:cs typeface="WenQuanYi Micro Hei"/>
              </a:rPr>
              <a:t>combine </a:t>
            </a:r>
            <a:r>
              <a:rPr sz="1800" spc="30" dirty="0">
                <a:latin typeface="WenQuanYi Micro Hei"/>
                <a:cs typeface="WenQuanYi Micro Hei"/>
              </a:rPr>
              <a:t>artificial </a:t>
            </a:r>
            <a:r>
              <a:rPr sz="1800" spc="45" dirty="0">
                <a:latin typeface="WenQuanYi Micro Hei"/>
                <a:cs typeface="WenQuanYi Micro Hei"/>
              </a:rPr>
              <a:t>intelligence, </a:t>
            </a:r>
            <a:r>
              <a:rPr sz="1800" spc="20" dirty="0">
                <a:latin typeface="WenQuanYi Micro Hei"/>
                <a:cs typeface="WenQuanYi Micro Hei"/>
              </a:rPr>
              <a:t>AI, </a:t>
            </a:r>
            <a:r>
              <a:rPr sz="1800" spc="60" dirty="0">
                <a:latin typeface="WenQuanYi Micro Hei"/>
                <a:cs typeface="WenQuanYi Micro Hei"/>
              </a:rPr>
              <a:t>and </a:t>
            </a:r>
            <a:r>
              <a:rPr sz="1800" spc="50" dirty="0">
                <a:latin typeface="WenQuanYi Micro Hei"/>
                <a:cs typeface="WenQuanYi Micro Hei"/>
              </a:rPr>
              <a:t>large</a:t>
            </a:r>
            <a:r>
              <a:rPr sz="1800" spc="165" dirty="0">
                <a:latin typeface="WenQuanYi Micro Hei"/>
                <a:cs typeface="WenQuanYi Micro Hei"/>
              </a:rPr>
              <a:t> </a:t>
            </a:r>
            <a:r>
              <a:rPr sz="1800" spc="40">
                <a:latin typeface="WenQuanYi Micro Hei"/>
                <a:cs typeface="WenQuanYi Micro Hei"/>
              </a:rPr>
              <a:t>models.</a:t>
            </a:r>
            <a:endParaRPr sz="1800">
              <a:latin typeface="WenQuanYi Micro Hei"/>
              <a:cs typeface="WenQuanYi Micro 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04647" y="6429375"/>
            <a:ext cx="5245100" cy="7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0703" y="12555"/>
            <a:ext cx="11131550" cy="6833234"/>
            <a:chOff x="1060703" y="12555"/>
            <a:chExt cx="11131550" cy="6833234"/>
          </a:xfrm>
        </p:grpSpPr>
        <p:sp>
          <p:nvSpPr>
            <p:cNvPr id="3" name="object 3"/>
            <p:cNvSpPr/>
            <p:nvPr/>
          </p:nvSpPr>
          <p:spPr>
            <a:xfrm>
              <a:off x="4301090" y="12555"/>
              <a:ext cx="7890909" cy="6832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0703" y="6042659"/>
              <a:ext cx="5015484" cy="361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7240" y="1580514"/>
            <a:ext cx="3937635" cy="2778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3B92"/>
                </a:solidFill>
                <a:latin typeface="Noto Sans CJK HK"/>
                <a:cs typeface="Noto Sans CJK HK"/>
              </a:rPr>
              <a:t>指导单位</a:t>
            </a:r>
            <a:r>
              <a:rPr sz="1400" b="1" spc="5" dirty="0">
                <a:solidFill>
                  <a:srgbClr val="253B92"/>
                </a:solidFill>
                <a:latin typeface="Noto Sans CJK HK"/>
                <a:cs typeface="Noto Sans CJK HK"/>
              </a:rPr>
              <a:t>：</a:t>
            </a:r>
            <a:endParaRPr sz="14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solidFill>
                  <a:srgbClr val="212121"/>
                </a:solidFill>
                <a:latin typeface="WenQuanYi Micro Hei"/>
                <a:cs typeface="WenQuanYi Micro Hei"/>
              </a:rPr>
              <a:t>浙江省商务厅、浙江省贸促会、宁波市人民政</a:t>
            </a:r>
            <a:r>
              <a:rPr sz="1400" spc="5" dirty="0">
                <a:solidFill>
                  <a:srgbClr val="212121"/>
                </a:solidFill>
                <a:latin typeface="WenQuanYi Micro Hei"/>
                <a:cs typeface="WenQuanYi Micro Hei"/>
              </a:rPr>
              <a:t>府</a:t>
            </a:r>
            <a:endParaRPr sz="1400">
              <a:latin typeface="WenQuanYi Micro Hei"/>
              <a:cs typeface="WenQuanYi Micro He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b="1" dirty="0">
                <a:solidFill>
                  <a:srgbClr val="253B92"/>
                </a:solidFill>
                <a:latin typeface="Noto Sans CJK HK"/>
                <a:cs typeface="Noto Sans CJK HK"/>
              </a:rPr>
              <a:t>支持单位</a:t>
            </a:r>
            <a:r>
              <a:rPr sz="1400" b="1" spc="5" dirty="0">
                <a:solidFill>
                  <a:srgbClr val="253B92"/>
                </a:solidFill>
                <a:latin typeface="Noto Sans CJK HK"/>
                <a:cs typeface="Noto Sans CJK HK"/>
              </a:rPr>
              <a:t>：</a:t>
            </a:r>
            <a:endParaRPr sz="14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solidFill>
                  <a:srgbClr val="212121"/>
                </a:solidFill>
                <a:latin typeface="WenQuanYi Micro Hei"/>
                <a:cs typeface="WenQuanYi Micro Hei"/>
              </a:rPr>
              <a:t>宁波市商务局、宁波市贸促会、宁波文旅会展集</a:t>
            </a:r>
            <a:r>
              <a:rPr sz="1400" spc="5" dirty="0">
                <a:solidFill>
                  <a:srgbClr val="212121"/>
                </a:solidFill>
                <a:latin typeface="WenQuanYi Micro Hei"/>
                <a:cs typeface="WenQuanYi Micro Hei"/>
              </a:rPr>
              <a:t>团</a:t>
            </a:r>
            <a:endParaRPr sz="1400">
              <a:latin typeface="WenQuanYi Micro Hei"/>
              <a:cs typeface="WenQuanYi Micro He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b="1" dirty="0">
                <a:solidFill>
                  <a:srgbClr val="253B92"/>
                </a:solidFill>
                <a:latin typeface="Noto Sans CJK HK"/>
                <a:cs typeface="Noto Sans CJK HK"/>
              </a:rPr>
              <a:t>主办单位</a:t>
            </a:r>
            <a:r>
              <a:rPr sz="1400" b="1" spc="5" dirty="0">
                <a:solidFill>
                  <a:srgbClr val="253B92"/>
                </a:solidFill>
                <a:latin typeface="Noto Sans CJK HK"/>
                <a:cs typeface="Noto Sans CJK HK"/>
              </a:rPr>
              <a:t>：</a:t>
            </a:r>
            <a:endParaRPr sz="1400">
              <a:latin typeface="Noto Sans CJK HK"/>
              <a:cs typeface="Noto Sans CJK HK"/>
            </a:endParaRPr>
          </a:p>
          <a:p>
            <a:pPr marL="12700" marR="1071880">
              <a:lnSpc>
                <a:spcPct val="169900"/>
              </a:lnSpc>
            </a:pPr>
            <a:r>
              <a:rPr sz="1400" dirty="0">
                <a:solidFill>
                  <a:srgbClr val="212121"/>
                </a:solidFill>
                <a:latin typeface="WenQuanYi Micro Hei"/>
                <a:cs typeface="WenQuanYi Micro Hei"/>
              </a:rPr>
              <a:t>宁波欧德国际商务咨询服务有限公司 宁波市跨境电子商务协</a:t>
            </a:r>
            <a:r>
              <a:rPr sz="1400" spc="5" dirty="0">
                <a:solidFill>
                  <a:srgbClr val="212121"/>
                </a:solidFill>
                <a:latin typeface="WenQuanYi Micro Hei"/>
                <a:cs typeface="WenQuanYi Micro Hei"/>
              </a:rPr>
              <a:t>会</a:t>
            </a:r>
            <a:endParaRPr sz="1400">
              <a:latin typeface="WenQuanYi Micro Hei"/>
              <a:cs typeface="WenQuanYi Micro He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solidFill>
                  <a:srgbClr val="212121"/>
                </a:solidFill>
                <a:latin typeface="WenQuanYi Micro Hei"/>
                <a:cs typeface="WenQuanYi Micro Hei"/>
              </a:rPr>
              <a:t>宁波市家居产业协</a:t>
            </a:r>
            <a:r>
              <a:rPr sz="1400" spc="5" dirty="0">
                <a:solidFill>
                  <a:srgbClr val="212121"/>
                </a:solidFill>
                <a:latin typeface="WenQuanYi Micro Hei"/>
                <a:cs typeface="WenQuanYi Micro Hei"/>
              </a:rPr>
              <a:t>会</a:t>
            </a:r>
            <a:endParaRPr sz="1400">
              <a:latin typeface="WenQuanYi Micro Hei"/>
              <a:cs typeface="WenQuanYi Micro He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335" y="364236"/>
            <a:ext cx="5732145" cy="5867400"/>
            <a:chOff x="21335" y="364236"/>
            <a:chExt cx="5732145" cy="5867400"/>
          </a:xfrm>
        </p:grpSpPr>
        <p:sp>
          <p:nvSpPr>
            <p:cNvPr id="7" name="object 7"/>
            <p:cNvSpPr/>
            <p:nvPr/>
          </p:nvSpPr>
          <p:spPr>
            <a:xfrm>
              <a:off x="228599" y="5038344"/>
              <a:ext cx="1790700" cy="1193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8068" y="5038344"/>
              <a:ext cx="1790700" cy="11932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2295" y="5038344"/>
              <a:ext cx="1860803" cy="1181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35" y="4805171"/>
              <a:ext cx="3496055" cy="4556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563" y="364236"/>
              <a:ext cx="1807464" cy="678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30034" y="1068069"/>
            <a:ext cx="498284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5" dirty="0">
                <a:latin typeface="WenQuanYi Micro Hei"/>
                <a:cs typeface="WenQuanYi Micro Hei"/>
              </a:rPr>
              <a:t>As </a:t>
            </a:r>
            <a:r>
              <a:rPr sz="1600" spc="50" dirty="0">
                <a:latin typeface="WenQuanYi Micro Hei"/>
                <a:cs typeface="WenQuanYi Micro Hei"/>
              </a:rPr>
              <a:t>"the </a:t>
            </a:r>
            <a:r>
              <a:rPr sz="1600" spc="25" dirty="0">
                <a:latin typeface="WenQuanYi Micro Hei"/>
                <a:cs typeface="WenQuanYi Micro Hei"/>
              </a:rPr>
              <a:t>first </a:t>
            </a:r>
            <a:r>
              <a:rPr sz="1600" spc="50" dirty="0">
                <a:latin typeface="WenQuanYi Micro Hei"/>
                <a:cs typeface="WenQuanYi Micro Hei"/>
              </a:rPr>
              <a:t>cross-border </a:t>
            </a:r>
            <a:r>
              <a:rPr sz="1600" spc="45" dirty="0">
                <a:latin typeface="WenQuanYi Micro Hei"/>
                <a:cs typeface="WenQuanYi Micro Hei"/>
              </a:rPr>
              <a:t>Exhibition </a:t>
            </a:r>
            <a:r>
              <a:rPr sz="1600" spc="30" dirty="0">
                <a:latin typeface="WenQuanYi Micro Hei"/>
                <a:cs typeface="WenQuanYi Micro Hei"/>
              </a:rPr>
              <a:t>in </a:t>
            </a:r>
            <a:r>
              <a:rPr sz="1600" spc="40" dirty="0">
                <a:latin typeface="WenQuanYi Micro Hei"/>
                <a:cs typeface="WenQuanYi Micro Hei"/>
              </a:rPr>
              <a:t>East</a:t>
            </a:r>
            <a:r>
              <a:rPr sz="1600" spc="235" dirty="0">
                <a:latin typeface="WenQuanYi Micro Hei"/>
                <a:cs typeface="WenQuanYi Micro Hei"/>
              </a:rPr>
              <a:t> </a:t>
            </a:r>
            <a:r>
              <a:rPr sz="1600" spc="45" dirty="0">
                <a:latin typeface="WenQuanYi Micro Hei"/>
                <a:cs typeface="WenQuanYi Micro Hei"/>
              </a:rPr>
              <a:t>China",</a:t>
            </a:r>
            <a:endParaRPr sz="1600">
              <a:latin typeface="WenQuanYi Micro Hei"/>
              <a:cs typeface="WenQuanYi Micro 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8234" y="1311148"/>
            <a:ext cx="5414645" cy="1451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50" dirty="0">
                <a:cs typeface="WenQuanYi Micro Hei"/>
              </a:rPr>
              <a:t>China </a:t>
            </a:r>
            <a:r>
              <a:rPr sz="1600" spc="85" dirty="0">
                <a:cs typeface="WenQuanYi Micro Hei"/>
              </a:rPr>
              <a:t>(Ningbo) </a:t>
            </a:r>
            <a:r>
              <a:rPr sz="1600" spc="55" dirty="0">
                <a:cs typeface="WenQuanYi Micro Hei"/>
              </a:rPr>
              <a:t>Export Cross-border </a:t>
            </a:r>
            <a:r>
              <a:rPr sz="1600" spc="70" dirty="0">
                <a:cs typeface="WenQuanYi Micro Hei"/>
              </a:rPr>
              <a:t>E-commerce </a:t>
            </a:r>
            <a:r>
              <a:rPr sz="1600" spc="60" dirty="0">
                <a:cs typeface="WenQuanYi Micro Hei"/>
              </a:rPr>
              <a:t>Expo  </a:t>
            </a:r>
            <a:r>
              <a:rPr sz="1600" spc="150" dirty="0">
                <a:cs typeface="WenQuanYi Micro Hei"/>
              </a:rPr>
              <a:t>and </a:t>
            </a:r>
            <a:r>
              <a:rPr sz="1600" spc="170" dirty="0">
                <a:cs typeface="WenQuanYi Micro Hei"/>
              </a:rPr>
              <a:t>Global </a:t>
            </a:r>
            <a:r>
              <a:rPr sz="1600" spc="145" dirty="0">
                <a:cs typeface="WenQuanYi Micro Hei"/>
              </a:rPr>
              <a:t>Brand </a:t>
            </a:r>
            <a:r>
              <a:rPr sz="1600" spc="170" dirty="0">
                <a:cs typeface="WenQuanYi Micro Hei"/>
              </a:rPr>
              <a:t>Exhibition </a:t>
            </a:r>
            <a:r>
              <a:rPr sz="1600" spc="85" dirty="0">
                <a:cs typeface="WenQuanYi Micro Hei"/>
              </a:rPr>
              <a:t>is </a:t>
            </a:r>
            <a:r>
              <a:rPr sz="1600" spc="160" dirty="0">
                <a:cs typeface="WenQuanYi Micro Hei"/>
              </a:rPr>
              <a:t>one </a:t>
            </a:r>
            <a:r>
              <a:rPr sz="1600" spc="114" dirty="0">
                <a:cs typeface="WenQuanYi Micro Hei"/>
              </a:rPr>
              <a:t>of </a:t>
            </a:r>
            <a:r>
              <a:rPr sz="1600" spc="145" dirty="0">
                <a:cs typeface="WenQuanYi Micro Hei"/>
              </a:rPr>
              <a:t>the </a:t>
            </a:r>
            <a:r>
              <a:rPr sz="1600" spc="170" dirty="0">
                <a:cs typeface="WenQuanYi Micro Hei"/>
              </a:rPr>
              <a:t>most  </a:t>
            </a:r>
            <a:r>
              <a:rPr sz="1600" spc="190" dirty="0">
                <a:cs typeface="WenQuanYi Micro Hei"/>
              </a:rPr>
              <a:t>attractive </a:t>
            </a:r>
            <a:r>
              <a:rPr sz="1600" spc="195" dirty="0">
                <a:cs typeface="WenQuanYi Micro Hei"/>
              </a:rPr>
              <a:t>cross- </a:t>
            </a:r>
            <a:r>
              <a:rPr sz="1600" spc="185" dirty="0">
                <a:cs typeface="WenQuanYi Micro Hei"/>
              </a:rPr>
              <a:t>border </a:t>
            </a:r>
            <a:r>
              <a:rPr sz="1600" spc="235" dirty="0">
                <a:cs typeface="WenQuanYi Micro Hei"/>
              </a:rPr>
              <a:t>high- </a:t>
            </a:r>
            <a:r>
              <a:rPr sz="1600" spc="175" dirty="0">
                <a:cs typeface="WenQuanYi Micro Hei"/>
              </a:rPr>
              <a:t>end</a:t>
            </a:r>
            <a:r>
              <a:rPr sz="1600" spc="-30" dirty="0">
                <a:cs typeface="WenQuanYi Micro Hei"/>
              </a:rPr>
              <a:t> </a:t>
            </a:r>
            <a:r>
              <a:rPr sz="1600" spc="195" dirty="0">
                <a:cs typeface="WenQuanYi Micro Hei"/>
              </a:rPr>
              <a:t>professional  </a:t>
            </a:r>
            <a:r>
              <a:rPr sz="1600" spc="35" dirty="0">
                <a:cs typeface="WenQuanYi Micro Hei"/>
              </a:rPr>
              <a:t>exhibitions </a:t>
            </a:r>
            <a:r>
              <a:rPr sz="1600" spc="25">
                <a:cs typeface="WenQuanYi Micro Hei"/>
              </a:rPr>
              <a:t>in</a:t>
            </a:r>
            <a:r>
              <a:rPr sz="1600" spc="80">
                <a:cs typeface="WenQuanYi Micro Hei"/>
              </a:rPr>
              <a:t> </a:t>
            </a:r>
            <a:r>
              <a:rPr sz="1600" spc="45">
                <a:cs typeface="WenQuanYi Micro Hei"/>
              </a:rPr>
              <a:t>China</a:t>
            </a:r>
            <a:endParaRPr sz="1600">
              <a:cs typeface="WenQuanYi Micro 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1073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Carlito</vt:lpstr>
      <vt:lpstr>Noto Sans CJK HK</vt:lpstr>
      <vt:lpstr>WenQuanYi Micro Hei</vt:lpstr>
      <vt:lpstr>Arial</vt:lpstr>
      <vt:lpstr>Calibri</vt:lpstr>
      <vt:lpstr>Office Theme</vt:lpstr>
      <vt:lpstr>China Vietnam Cooperation Will Gain Huge  Opportunities in the US Furniture E-commerce Market</vt:lpstr>
      <vt:lpstr>PowerPoint Presentation</vt:lpstr>
      <vt:lpstr>China's cross-border e-commerce export scale has increased by 10 times in 5 years</vt:lpstr>
      <vt:lpstr>PowerPoint Presentation</vt:lpstr>
      <vt:lpstr>The American Furniture Market  E-commerce is a leader</vt:lpstr>
      <vt:lpstr>The American Furniture Market  E-commerce is a leader</vt:lpstr>
      <vt:lpstr>Product and market  characteristics Sản phẩm và đặc điểm thj  trường</vt:lpstr>
      <vt:lpstr>Product and market  characteristics Sản phẩm và đặc điểm thj  trường</vt:lpstr>
      <vt:lpstr>PowerPoint Presentation</vt:lpstr>
      <vt:lpstr>参展品类</vt:lpstr>
      <vt:lpstr>Change Now Link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Vietnam Cooperation Will Gain Huge  Opportunities in the US Furniture E-commerce Market  Hợp tác Trung Quốc-Việt Nam sẽ có cơ hội lớn tại thị</dc:title>
  <cp:lastModifiedBy>Quyen Ha</cp:lastModifiedBy>
  <cp:revision>2</cp:revision>
  <dcterms:created xsi:type="dcterms:W3CDTF">2023-11-06T04:38:47Z</dcterms:created>
  <dcterms:modified xsi:type="dcterms:W3CDTF">2023-11-07T10:25:09Z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2023-11-05T00:00:00Z</vt:filetime>
  </property>
  <property fmtid="{D5CDD505-2E9C-101B-9397-08002B2CF9AE}" pid="3" name="Creator">
    <vt:lpwstr>WPS 演示</vt:lpwstr>
  </property>
  <property fmtid="{D5CDD505-2E9C-101B-9397-08002B2CF9AE}" pid="4" name="LastSaved">
    <vt:filetime>2023-11-06T00:00:00Z</vt:filetime>
  </property>
</Properties>
</file>